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4" r:id="rId3"/>
    <p:sldId id="262" r:id="rId4"/>
    <p:sldId id="328" r:id="rId5"/>
    <p:sldId id="330" r:id="rId6"/>
    <p:sldId id="331" r:id="rId7"/>
    <p:sldId id="332" r:id="rId8"/>
    <p:sldId id="333" r:id="rId9"/>
    <p:sldId id="334" r:id="rId10"/>
    <p:sldId id="325" r:id="rId11"/>
    <p:sldId id="273" r:id="rId12"/>
    <p:sldId id="300" r:id="rId13"/>
    <p:sldId id="280" r:id="rId14"/>
    <p:sldId id="283" r:id="rId15"/>
    <p:sldId id="326" r:id="rId16"/>
    <p:sldId id="278" r:id="rId17"/>
    <p:sldId id="281" r:id="rId18"/>
    <p:sldId id="282" r:id="rId19"/>
    <p:sldId id="327" r:id="rId20"/>
    <p:sldId id="284" r:id="rId21"/>
    <p:sldId id="260" r:id="rId22"/>
    <p:sldId id="259" r:id="rId23"/>
    <p:sldId id="258" r:id="rId24"/>
    <p:sldId id="263" r:id="rId25"/>
    <p:sldId id="264" r:id="rId26"/>
    <p:sldId id="274" r:id="rId27"/>
    <p:sldId id="276" r:id="rId28"/>
    <p:sldId id="270" r:id="rId29"/>
    <p:sldId id="265" r:id="rId30"/>
    <p:sldId id="266" r:id="rId31"/>
    <p:sldId id="268" r:id="rId32"/>
    <p:sldId id="271" r:id="rId33"/>
    <p:sldId id="298" r:id="rId34"/>
    <p:sldId id="287" r:id="rId35"/>
    <p:sldId id="292" r:id="rId36"/>
    <p:sldId id="291" r:id="rId37"/>
    <p:sldId id="277" r:id="rId38"/>
    <p:sldId id="290" r:id="rId39"/>
    <p:sldId id="286" r:id="rId40"/>
    <p:sldId id="288" r:id="rId41"/>
    <p:sldId id="289" r:id="rId42"/>
    <p:sldId id="293" r:id="rId43"/>
    <p:sldId id="295" r:id="rId44"/>
    <p:sldId id="294" r:id="rId45"/>
    <p:sldId id="296" r:id="rId46"/>
    <p:sldId id="299" r:id="rId47"/>
    <p:sldId id="303" r:id="rId48"/>
    <p:sldId id="304" r:id="rId49"/>
    <p:sldId id="305" r:id="rId50"/>
    <p:sldId id="306" r:id="rId51"/>
    <p:sldId id="321" r:id="rId52"/>
    <p:sldId id="319" r:id="rId53"/>
    <p:sldId id="320" r:id="rId54"/>
    <p:sldId id="322" r:id="rId55"/>
    <p:sldId id="323" r:id="rId56"/>
    <p:sldId id="307" r:id="rId57"/>
    <p:sldId id="316" r:id="rId58"/>
    <p:sldId id="301" r:id="rId59"/>
    <p:sldId id="302" r:id="rId60"/>
    <p:sldId id="314" r:id="rId61"/>
    <p:sldId id="315" r:id="rId62"/>
    <p:sldId id="308" r:id="rId63"/>
    <p:sldId id="313" r:id="rId64"/>
    <p:sldId id="317" r:id="rId65"/>
    <p:sldId id="318" r:id="rId66"/>
    <p:sldId id="267" r:id="rId67"/>
    <p:sldId id="297" r:id="rId68"/>
    <p:sldId id="285" r:id="rId69"/>
    <p:sldId id="269" r:id="rId70"/>
    <p:sldId id="310" r:id="rId71"/>
    <p:sldId id="309" r:id="rId72"/>
    <p:sldId id="311" r:id="rId73"/>
    <p:sldId id="312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B8CE"/>
    <a:srgbClr val="FFFFFF"/>
    <a:srgbClr val="F89D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601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685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60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46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2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25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77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59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67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928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8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98657-ED56-4F90-8678-8321A45A3226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93C90-9CD1-469A-8702-0595FB1BA3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67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uol.com.br/carros/noticias/redacao/2016/12/29/tesla-model-s-preve-e-evita-acidente-em-estrada-na-holanda-assista.ht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0riCqvRoMs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SXaQWNXgU?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gendershades.org/overview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be-creators.googleblog.com/2012/08/youtube-now-why-we-focus-on-watch-time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youtu.be/0F8lj51kCRo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ekinator.org/example-project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mo.tv/portfolio/deep-meditations/" TargetMode="External"/><Relationship Id="rId2" Type="http://schemas.openxmlformats.org/officeDocument/2006/relationships/hyperlink" Target="http://billposters.ch/projects/spectre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e3TGcAFHx0" TargetMode="External"/><Relationship Id="rId2" Type="http://schemas.openxmlformats.org/officeDocument/2006/relationships/hyperlink" Target="http://kadenze.com/courses/machine-learning-for-musicians-and-artists-v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EE3D7-7B76-4560-B86B-6166298BBB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Machine</a:t>
            </a:r>
            <a:r>
              <a:rPr lang="pt-BR" dirty="0">
                <a:solidFill>
                  <a:srgbClr val="28B8CE"/>
                </a:solidFill>
                <a:latin typeface="Botanika SemiBold" panose="02000000000000000000" pitchFamily="50" charset="0"/>
              </a:rPr>
              <a:t> Learning </a:t>
            </a:r>
            <a:br>
              <a:rPr lang="pt-BR" dirty="0">
                <a:solidFill>
                  <a:srgbClr val="28B8CE"/>
                </a:solidFill>
                <a:latin typeface="Botanika SemiBold" panose="02000000000000000000" pitchFamily="50" charset="0"/>
              </a:rPr>
            </a:br>
            <a:r>
              <a:rPr lang="pt-BR" dirty="0">
                <a:solidFill>
                  <a:srgbClr val="28B8CE"/>
                </a:solidFill>
                <a:latin typeface="Botanika SemiBold" panose="02000000000000000000" pitchFamily="50" charset="0"/>
              </a:rPr>
              <a:t>para Artistas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4389F8-2D19-4A3C-90EC-0B73609CCB74}"/>
              </a:ext>
            </a:extLst>
          </p:cNvPr>
          <p:cNvSpPr txBox="1"/>
          <p:nvPr/>
        </p:nvSpPr>
        <p:spPr>
          <a:xfrm>
            <a:off x="685800" y="5192881"/>
            <a:ext cx="3108543" cy="11387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pt-BR" sz="1600" dirty="0">
              <a:latin typeface="Botanika Mono" panose="02000509040000020004" pitchFamily="49" charset="0"/>
            </a:endParaRPr>
          </a:p>
          <a:p>
            <a:pPr algn="ctr"/>
            <a:br>
              <a:rPr lang="pt-BR" sz="1600" dirty="0">
                <a:latin typeface="Botanika Mono" panose="02000509040000020004" pitchFamily="49" charset="0"/>
              </a:rPr>
            </a:br>
            <a:r>
              <a:rPr lang="pt-BR" sz="1600" dirty="0">
                <a:latin typeface="Botanika Mono" panose="02000509040000020004" pitchFamily="49" charset="0"/>
              </a:rPr>
              <a:t>sergiovenancio@gmail.com</a:t>
            </a:r>
          </a:p>
          <a:p>
            <a:pPr algn="ctr"/>
            <a:r>
              <a:rPr lang="pt-BR" sz="1600" dirty="0">
                <a:latin typeface="Botanika Mono" panose="02000509040000020004" pitchFamily="49" charset="0"/>
              </a:rPr>
              <a:t>IG: @</a:t>
            </a:r>
            <a:r>
              <a:rPr lang="pt-BR" sz="1600" dirty="0" err="1">
                <a:latin typeface="Botanika Mono" panose="02000509040000020004" pitchFamily="49" charset="0"/>
              </a:rPr>
              <a:t>sergiovenancio.art</a:t>
            </a:r>
            <a:endParaRPr lang="pt-BR" sz="1600" dirty="0">
              <a:latin typeface="Botanika Mono" panose="02000509040000020004" pitchFamily="49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D58D688-41F1-4C1C-B48A-90040BED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2" y="4330695"/>
            <a:ext cx="2948057" cy="11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Image result for logotipo sesc">
            <a:extLst>
              <a:ext uri="{FF2B5EF4-FFF2-40B4-BE49-F238E27FC236}">
                <a16:creationId xmlns:a16="http://schemas.microsoft.com/office/drawing/2014/main" id="{0336C2CE-22BA-4093-8EEC-502CBD1F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106" y="4499662"/>
            <a:ext cx="3888419" cy="204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06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Sobre este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Ferramentas: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 err="1">
                <a:latin typeface="Alda OT CEV Regular" pitchFamily="50" charset="0"/>
              </a:rPr>
              <a:t>Wekinator</a:t>
            </a: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Google </a:t>
            </a:r>
            <a:r>
              <a:rPr lang="pt-BR" dirty="0" err="1">
                <a:latin typeface="Alda OT CEV Regular" pitchFamily="50" charset="0"/>
              </a:rPr>
              <a:t>Teacheable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Machine</a:t>
            </a: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 err="1">
                <a:latin typeface="Alda OT CEV Regular" pitchFamily="50" charset="0"/>
              </a:rPr>
              <a:t>RunwayML</a:t>
            </a:r>
            <a:r>
              <a:rPr lang="pt-BR">
                <a:latin typeface="Alda OT CEV Regular" pitchFamily="50" charset="0"/>
              </a:rPr>
              <a:t> </a:t>
            </a: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 err="1">
                <a:latin typeface="Alda OT CEV Regular" pitchFamily="50" charset="0"/>
              </a:rPr>
              <a:t>Playform</a:t>
            </a: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ML5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 err="1">
                <a:latin typeface="Alda OT CEV Regular" pitchFamily="50" charset="0"/>
              </a:rPr>
              <a:t>Tensorflow</a:t>
            </a: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11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O que é inteligência artificial?</a:t>
            </a:r>
          </a:p>
        </p:txBody>
      </p:sp>
    </p:spTree>
    <p:extLst>
      <p:ext uri="{BB962C8B-B14F-4D97-AF65-F5344CB8AC3E}">
        <p14:creationId xmlns:p14="http://schemas.microsoft.com/office/powerpoint/2010/main" val="119506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Queremos uma aproximação conceitual e técnica sobre uma tecnologia que está amplamente presente no nosso cotidiano, mas que é pouco acessível e pouco controlada.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Queremos ter melhores condições de manipular, pensar e discutir tal tecnologia. </a:t>
            </a:r>
          </a:p>
        </p:txBody>
      </p:sp>
    </p:spTree>
    <p:extLst>
      <p:ext uri="{BB962C8B-B14F-4D97-AF65-F5344CB8AC3E}">
        <p14:creationId xmlns:p14="http://schemas.microsoft.com/office/powerpoint/2010/main" val="250259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Motivação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AF2A155-AD28-47BB-AD7E-B44BEF16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5777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Expectativa: Inteligência Artificial permite uma vida melhor (mais automação, mais segurança, mais lazer, menos trabalho)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66E77F76-3334-4EE7-B5DC-81DF9F7B2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62" y="2718338"/>
            <a:ext cx="5655076" cy="368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8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Motivação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AF2A155-AD28-47BB-AD7E-B44BEF16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420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</p:txBody>
      </p:sp>
      <p:pic>
        <p:nvPicPr>
          <p:cNvPr id="3" name="Mídia Online 2" title="How we teach computers to understand pictures | Fei Fei Li">
            <a:hlinkClick r:id="" action="ppaction://media"/>
            <a:extLst>
              <a:ext uri="{FF2B5EF4-FFF2-40B4-BE49-F238E27FC236}">
                <a16:creationId xmlns:a16="http://schemas.microsoft.com/office/drawing/2014/main" id="{38A887EB-4FD6-4B3A-9F08-A5019C324F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2056445"/>
            <a:ext cx="6096000" cy="342900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C2B547D-B3EC-4373-B5B8-5CCE19F8465E}"/>
              </a:ext>
            </a:extLst>
          </p:cNvPr>
          <p:cNvSpPr txBox="1">
            <a:spLocks/>
          </p:cNvSpPr>
          <p:nvPr/>
        </p:nvSpPr>
        <p:spPr>
          <a:xfrm>
            <a:off x="628650" y="5650496"/>
            <a:ext cx="7886700" cy="75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dirty="0" err="1">
                <a:latin typeface="Alda OT CEV Regular" pitchFamily="50" charset="0"/>
              </a:rPr>
              <a:t>Fei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Fei</a:t>
            </a:r>
            <a:r>
              <a:rPr lang="pt-BR" dirty="0">
                <a:latin typeface="Alda OT CEV Regular" pitchFamily="50" charset="0"/>
              </a:rPr>
              <a:t> Li – Março de 2015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46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Motivação</a:t>
            </a:r>
          </a:p>
        </p:txBody>
      </p:sp>
      <p:pic>
        <p:nvPicPr>
          <p:cNvPr id="4" name="Mídia Online 3" title="Barbican Meets: Trevor Paglen">
            <a:hlinkClick r:id="" action="ppaction://media"/>
            <a:extLst>
              <a:ext uri="{FF2B5EF4-FFF2-40B4-BE49-F238E27FC236}">
                <a16:creationId xmlns:a16="http://schemas.microsoft.com/office/drawing/2014/main" id="{C334C0A7-F21B-4A55-90FC-19E35BA8F5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222052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Motivação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8DBAB9-A511-4647-BCA3-DB4C91A7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02" y="2940280"/>
            <a:ext cx="5496595" cy="34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AF2A155-AD28-47BB-AD7E-B44BEF16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7971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Realidade: Inteligência Artificial é muitas vezes treinada com dados questionáveis, sem considerar casos de exceção e depois não há meios para corrigir erros. Mas a culpa é do algoritmo!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7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Motivação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AF2A155-AD28-47BB-AD7E-B44BEF16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84655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Realidade: Inteligência Artificial codifica e amplifica vieses e preconceitos</a:t>
            </a:r>
          </a:p>
        </p:txBody>
      </p:sp>
      <p:pic>
        <p:nvPicPr>
          <p:cNvPr id="11266" name="Picture 2">
            <a:hlinkClick r:id="rId2"/>
            <a:extLst>
              <a:ext uri="{FF2B5EF4-FFF2-40B4-BE49-F238E27FC236}">
                <a16:creationId xmlns:a16="http://schemas.microsoft.com/office/drawing/2014/main" id="{8B32A53B-3A6B-44EF-80A2-DBA99B65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893" y="2940280"/>
            <a:ext cx="5282214" cy="365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472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Motivação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AF2A155-AD28-47BB-AD7E-B44BEF16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4200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Realidade: Mentalidade das grandes empresas é “métrica acima de tudo”</a:t>
            </a:r>
          </a:p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O que o                anda te recomendando?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Objetivo do Youtube: </a:t>
            </a:r>
            <a:r>
              <a:rPr lang="pt-BR" dirty="0">
                <a:latin typeface="Alda OT CEV Regular" pitchFamily="50" charset="0"/>
                <a:hlinkClick r:id="rId2"/>
              </a:rPr>
              <a:t>maximizar o tempo assistindo</a:t>
            </a:r>
            <a:r>
              <a:rPr lang="pt-BR" dirty="0">
                <a:latin typeface="Alda OT CEV Regular" pitchFamily="50" charset="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Sistema de recomendação é ouro! E a “Terra plana” agradece!</a:t>
            </a:r>
          </a:p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203111-DF98-45E9-8F97-BC86C2FE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592" y="3533313"/>
            <a:ext cx="1302239" cy="4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8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Pequeno Manifesto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AF2A155-AD28-47BB-AD7E-B44BEF16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4200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Estamos sujeitos a inteligências artificiais que substituem humanos em atividades de julgamento, que foram treinadas por conjuntos de dados cujas curadorias são carregadas de vieses e negligência.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É preciso construir coletivamente esses conjuntos de dados com olhares da diversidade, da inclusão e do </a:t>
            </a:r>
            <a:r>
              <a:rPr lang="pt-BR" dirty="0" err="1">
                <a:latin typeface="Alda OT CEV Regular" pitchFamily="50" charset="0"/>
              </a:rPr>
              <a:t>transculturalismo</a:t>
            </a:r>
            <a:r>
              <a:rPr lang="pt-BR" dirty="0">
                <a:latin typeface="Alda OT CEV Regular" pitchFamily="50" charset="0"/>
              </a:rPr>
              <a:t>. É preciso alfabetizar o indivíduo nas inteligências artificiais para que ele as reconheça e use de forma crítica.</a:t>
            </a:r>
          </a:p>
        </p:txBody>
      </p:sp>
    </p:spTree>
    <p:extLst>
      <p:ext uri="{BB962C8B-B14F-4D97-AF65-F5344CB8AC3E}">
        <p14:creationId xmlns:p14="http://schemas.microsoft.com/office/powerpoint/2010/main" val="7526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Sobre este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Este curso propõe a utilização de técnicas de </a:t>
            </a:r>
            <a:r>
              <a:rPr lang="pt-BR" b="1" dirty="0" err="1">
                <a:latin typeface="Alda OT CEV Regular" pitchFamily="50" charset="0"/>
              </a:rPr>
              <a:t>Machine</a:t>
            </a:r>
            <a:r>
              <a:rPr lang="pt-BR" b="1" dirty="0">
                <a:latin typeface="Alda OT CEV Regular" pitchFamily="50" charset="0"/>
              </a:rPr>
              <a:t> Learning </a:t>
            </a:r>
            <a:r>
              <a:rPr lang="pt-BR" dirty="0">
                <a:latin typeface="Alda OT CEV Regular" pitchFamily="50" charset="0"/>
              </a:rPr>
              <a:t>para criação experimental de peças digitais interativas que façam uso de </a:t>
            </a:r>
            <a:r>
              <a:rPr lang="pt-BR" b="1" dirty="0">
                <a:latin typeface="Alda OT CEV Regular" pitchFamily="50" charset="0"/>
              </a:rPr>
              <a:t>visão e audição computacional</a:t>
            </a:r>
            <a:r>
              <a:rPr lang="pt-BR" dirty="0">
                <a:latin typeface="Alda OT CEV Regular" pitchFamily="50" charset="0"/>
              </a:rPr>
              <a:t>. Para isto, serão utilizados softwares livres como o </a:t>
            </a:r>
            <a:r>
              <a:rPr lang="pt-BR" b="1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, que permite a construção de sistemas interativos a partir do conceito de “</a:t>
            </a:r>
            <a:r>
              <a:rPr lang="pt-BR" b="1" dirty="0">
                <a:latin typeface="Alda OT CEV Regular" pitchFamily="50" charset="0"/>
              </a:rPr>
              <a:t>aprendizado supervisionado</a:t>
            </a:r>
            <a:r>
              <a:rPr lang="pt-BR" dirty="0">
                <a:latin typeface="Alda OT CEV Regular" pitchFamily="50" charset="0"/>
              </a:rPr>
              <a:t>“.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O participante terá noções básicas sobre Inteligência Artificial, </a:t>
            </a:r>
            <a:r>
              <a:rPr lang="pt-BR" dirty="0" err="1">
                <a:latin typeface="Alda OT CEV Regular" pitchFamily="50" charset="0"/>
              </a:rPr>
              <a:t>Machine</a:t>
            </a:r>
            <a:r>
              <a:rPr lang="pt-BR" dirty="0">
                <a:latin typeface="Alda OT CEV Regular" pitchFamily="50" charset="0"/>
              </a:rPr>
              <a:t> Learning, </a:t>
            </a:r>
            <a:r>
              <a:rPr lang="pt-BR" dirty="0" err="1">
                <a:latin typeface="Alda OT CEV Regular" pitchFamily="50" charset="0"/>
              </a:rPr>
              <a:t>Deep</a:t>
            </a:r>
            <a:r>
              <a:rPr lang="pt-BR" dirty="0">
                <a:latin typeface="Alda OT CEV Regular" pitchFamily="50" charset="0"/>
              </a:rPr>
              <a:t> Learning, e poderá se apropriar da lógica e da dinâmica de treinamento de modelos pessoais, para práticas criativas.</a:t>
            </a:r>
          </a:p>
        </p:txBody>
      </p:sp>
    </p:spTree>
    <p:extLst>
      <p:ext uri="{BB962C8B-B14F-4D97-AF65-F5344CB8AC3E}">
        <p14:creationId xmlns:p14="http://schemas.microsoft.com/office/powerpoint/2010/main" val="2754305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O que é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Ciência da automação de tarefas cognitivas: percepções, associações, memória, coordenação motora, uso de linguagem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Visão Computacional, Processamento de Linguagem Natural, Robótica, </a:t>
            </a:r>
            <a:r>
              <a:rPr lang="pt-BR" dirty="0" err="1">
                <a:latin typeface="Alda OT CEV Regular" pitchFamily="50" charset="0"/>
              </a:rPr>
              <a:t>etc</a:t>
            </a: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Como: Uso de sensores e atuadores (físicos e virtuais); uso de lógica condicional / árvores de decisão; uso de aprendizado de máquina (hoje indissociável) 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Simulação da inteligência humana </a:t>
            </a:r>
            <a:r>
              <a:rPr lang="pt-BR" dirty="0" err="1">
                <a:latin typeface="Alda OT CEV Regular" pitchFamily="50" charset="0"/>
              </a:rPr>
              <a:t>vs</a:t>
            </a:r>
            <a:r>
              <a:rPr lang="pt-BR" dirty="0">
                <a:latin typeface="Alda OT CEV Regular" pitchFamily="50" charset="0"/>
              </a:rPr>
              <a:t> Formação de uma inteligência complementar, de máquina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Uma limitação geral: aprendizado </a:t>
            </a:r>
            <a:r>
              <a:rPr lang="pt-BR" dirty="0" err="1">
                <a:latin typeface="Alda OT CEV Regular" pitchFamily="50" charset="0"/>
              </a:rPr>
              <a:t>monotarefa</a:t>
            </a: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67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Agente Inteligente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86991"/>
            <a:ext cx="7886700" cy="165822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Todo agente inteligente tem, minimamente: 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Trocas com o ambiente que está inserido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Algoritmos que relacionem informações sensoriais com ações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Sequência Perceptual, que </a:t>
            </a:r>
            <a:r>
              <a:rPr lang="pt-BR" b="1" dirty="0">
                <a:latin typeface="Alda OT CEV Regular" pitchFamily="50" charset="0"/>
              </a:rPr>
              <a:t>pode</a:t>
            </a:r>
            <a:r>
              <a:rPr lang="pt-BR" dirty="0">
                <a:latin typeface="Alda OT CEV Regular" pitchFamily="50" charset="0"/>
              </a:rPr>
              <a:t> configurar aprendizado </a:t>
            </a:r>
          </a:p>
        </p:txBody>
      </p:sp>
      <p:pic>
        <p:nvPicPr>
          <p:cNvPr id="5" name="Gráfico 4" descr="Robô">
            <a:extLst>
              <a:ext uri="{FF2B5EF4-FFF2-40B4-BE49-F238E27FC236}">
                <a16:creationId xmlns:a16="http://schemas.microsoft.com/office/drawing/2014/main" id="{5ACEE3DF-A4FC-43BF-B2F7-E9D9EDF2D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638998" y="1690685"/>
            <a:ext cx="2872466" cy="2665521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AF8DA5-C724-49A3-8854-F2AB2C88B3E3}"/>
              </a:ext>
            </a:extLst>
          </p:cNvPr>
          <p:cNvSpPr/>
          <p:nvPr/>
        </p:nvSpPr>
        <p:spPr>
          <a:xfrm>
            <a:off x="710219" y="1690689"/>
            <a:ext cx="2485748" cy="2526204"/>
          </a:xfrm>
          <a:prstGeom prst="roundRect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Sol">
            <a:extLst>
              <a:ext uri="{FF2B5EF4-FFF2-40B4-BE49-F238E27FC236}">
                <a16:creationId xmlns:a16="http://schemas.microsoft.com/office/drawing/2014/main" id="{9801D06E-E7E0-43A8-884B-CE07B4A1F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947" y="1901431"/>
            <a:ext cx="914400" cy="914400"/>
          </a:xfrm>
          <a:prstGeom prst="rect">
            <a:avLst/>
          </a:prstGeom>
        </p:spPr>
      </p:pic>
      <p:pic>
        <p:nvPicPr>
          <p:cNvPr id="20" name="Gráfico 19" descr="Cidade">
            <a:extLst>
              <a:ext uri="{FF2B5EF4-FFF2-40B4-BE49-F238E27FC236}">
                <a16:creationId xmlns:a16="http://schemas.microsoft.com/office/drawing/2014/main" id="{FDC00A09-DBD6-49E1-96E6-B987298CB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947" y="3151922"/>
            <a:ext cx="914400" cy="914400"/>
          </a:xfrm>
          <a:prstGeom prst="rect">
            <a:avLst/>
          </a:prstGeom>
        </p:spPr>
      </p:pic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7CE8113D-6C13-4CC6-9B35-49E38F8249A5}"/>
              </a:ext>
            </a:extLst>
          </p:cNvPr>
          <p:cNvCxnSpPr>
            <a:cxnSpLocks/>
          </p:cNvCxnSpPr>
          <p:nvPr/>
        </p:nvCxnSpPr>
        <p:spPr>
          <a:xfrm rot="10800000">
            <a:off x="2958491" y="3653161"/>
            <a:ext cx="2468821" cy="24500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E3018C-F647-4905-803A-7F9B59611234}"/>
              </a:ext>
            </a:extLst>
          </p:cNvPr>
          <p:cNvSpPr txBox="1"/>
          <p:nvPr/>
        </p:nvSpPr>
        <p:spPr>
          <a:xfrm>
            <a:off x="3634285" y="1774974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otanika SemiBold" panose="02000000000000000000" pitchFamily="50" charset="0"/>
              </a:rPr>
              <a:t>aquisição </a:t>
            </a:r>
          </a:p>
          <a:p>
            <a:r>
              <a:rPr lang="pt-BR" dirty="0">
                <a:latin typeface="Botanika SemiBold" panose="02000000000000000000" pitchFamily="50" charset="0"/>
              </a:rPr>
              <a:t>sensorial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E16E1A2-047E-4F27-954A-CA63373D38D0}"/>
              </a:ext>
            </a:extLst>
          </p:cNvPr>
          <p:cNvSpPr txBox="1"/>
          <p:nvPr/>
        </p:nvSpPr>
        <p:spPr>
          <a:xfrm>
            <a:off x="3880074" y="2981770"/>
            <a:ext cx="62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otanika SemiBold" panose="02000000000000000000" pitchFamily="50" charset="0"/>
              </a:rPr>
              <a:t>ação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3EC51FD-C378-4E37-B99E-82EFA526DBFB}"/>
              </a:ext>
            </a:extLst>
          </p:cNvPr>
          <p:cNvSpPr txBox="1"/>
          <p:nvPr/>
        </p:nvSpPr>
        <p:spPr>
          <a:xfrm>
            <a:off x="1419934" y="42828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28B8CE"/>
                </a:solidFill>
                <a:latin typeface="Botanika SemiBold" panose="02000000000000000000" pitchFamily="50" charset="0"/>
              </a:rPr>
              <a:t>ambiente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74D6D84-11FF-4B14-A131-E2014A5B2418}"/>
              </a:ext>
            </a:extLst>
          </p:cNvPr>
          <p:cNvSpPr txBox="1"/>
          <p:nvPr/>
        </p:nvSpPr>
        <p:spPr>
          <a:xfrm>
            <a:off x="6248022" y="4436472"/>
            <a:ext cx="81945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pt-BR" dirty="0">
                <a:solidFill>
                  <a:srgbClr val="28B8CE"/>
                </a:solidFill>
                <a:latin typeface="Botanika SemiBold" panose="02000000000000000000" pitchFamily="50" charset="0"/>
              </a:rPr>
              <a:t>agente</a:t>
            </a: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6F1295F4-BE52-49A3-85AA-31CD41D99A50}"/>
              </a:ext>
            </a:extLst>
          </p:cNvPr>
          <p:cNvSpPr/>
          <p:nvPr/>
        </p:nvSpPr>
        <p:spPr>
          <a:xfrm rot="5400000">
            <a:off x="5707893" y="2392415"/>
            <a:ext cx="159798" cy="1143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2D3BC706-4561-4E73-BFC9-8EAD23DC7E0B}"/>
              </a:ext>
            </a:extLst>
          </p:cNvPr>
          <p:cNvSpPr/>
          <p:nvPr/>
        </p:nvSpPr>
        <p:spPr>
          <a:xfrm rot="16200000">
            <a:off x="2742841" y="3287008"/>
            <a:ext cx="159798" cy="1143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E47551F8-C79D-4884-B055-58A0E6F295E1}"/>
              </a:ext>
            </a:extLst>
          </p:cNvPr>
          <p:cNvSpPr/>
          <p:nvPr/>
        </p:nvSpPr>
        <p:spPr>
          <a:xfrm rot="16200000">
            <a:off x="2904119" y="3599209"/>
            <a:ext cx="159798" cy="1143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B93F9B4-7079-497F-9E7A-56FF9DFEBD3F}"/>
              </a:ext>
            </a:extLst>
          </p:cNvPr>
          <p:cNvSpPr txBox="1"/>
          <p:nvPr/>
        </p:nvSpPr>
        <p:spPr>
          <a:xfrm>
            <a:off x="7044424" y="2119808"/>
            <a:ext cx="994183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pt-BR" dirty="0">
                <a:latin typeface="Botanika SemiBold" panose="02000000000000000000" pitchFamily="50" charset="0"/>
              </a:rPr>
              <a:t>sensores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A1BE7D6-8743-47FC-BEDC-5A35875CF9CA}"/>
              </a:ext>
            </a:extLst>
          </p:cNvPr>
          <p:cNvSpPr txBox="1"/>
          <p:nvPr/>
        </p:nvSpPr>
        <p:spPr>
          <a:xfrm>
            <a:off x="7044424" y="3096347"/>
            <a:ext cx="1202573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pt-BR" dirty="0">
                <a:latin typeface="Botanika SemiBold" panose="02000000000000000000" pitchFamily="50" charset="0"/>
              </a:rPr>
              <a:t>algoritmos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138B3F-1DDA-41EE-BB5A-8C66152D821E}"/>
              </a:ext>
            </a:extLst>
          </p:cNvPr>
          <p:cNvSpPr txBox="1"/>
          <p:nvPr/>
        </p:nvSpPr>
        <p:spPr>
          <a:xfrm>
            <a:off x="7030148" y="3563820"/>
            <a:ext cx="111601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pt-BR" dirty="0">
                <a:latin typeface="Botanika SemiBold" panose="02000000000000000000" pitchFamily="50" charset="0"/>
              </a:rPr>
              <a:t>atuadores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FA34F60F-28C1-47A3-9D3E-0DE322D81BBC}"/>
              </a:ext>
            </a:extLst>
          </p:cNvPr>
          <p:cNvSpPr/>
          <p:nvPr/>
        </p:nvSpPr>
        <p:spPr>
          <a:xfrm>
            <a:off x="4955075" y="1575782"/>
            <a:ext cx="3424920" cy="2800903"/>
          </a:xfrm>
          <a:prstGeom prst="roundRect">
            <a:avLst/>
          </a:prstGeom>
          <a:noFill/>
          <a:ln w="19050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Gráfico 55" descr="Computação em Nuvem">
            <a:extLst>
              <a:ext uri="{FF2B5EF4-FFF2-40B4-BE49-F238E27FC236}">
                <a16:creationId xmlns:a16="http://schemas.microsoft.com/office/drawing/2014/main" id="{B624D627-6679-4A3B-8ABD-C1918D92A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11542" y="1900880"/>
            <a:ext cx="914400" cy="914400"/>
          </a:xfrm>
          <a:prstGeom prst="rect">
            <a:avLst/>
          </a:prstGeom>
        </p:spPr>
      </p:pic>
      <p:pic>
        <p:nvPicPr>
          <p:cNvPr id="58" name="Gráfico 57" descr="Termômetro">
            <a:extLst>
              <a:ext uri="{FF2B5EF4-FFF2-40B4-BE49-F238E27FC236}">
                <a16:creationId xmlns:a16="http://schemas.microsoft.com/office/drawing/2014/main" id="{A3899243-6C32-45FA-A324-0B0923321D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2657" y="3113008"/>
            <a:ext cx="914400" cy="914400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761B9155-B737-4170-90BA-A59C2938712F}"/>
              </a:ext>
            </a:extLst>
          </p:cNvPr>
          <p:cNvSpPr txBox="1"/>
          <p:nvPr/>
        </p:nvSpPr>
        <p:spPr>
          <a:xfrm>
            <a:off x="7030148" y="2601679"/>
            <a:ext cx="1202573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pt-BR" dirty="0">
                <a:latin typeface="Botanika SemiBold" panose="02000000000000000000" pitchFamily="50" charset="0"/>
              </a:rPr>
              <a:t>memória</a:t>
            </a:r>
          </a:p>
        </p:txBody>
      </p: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60B7F764-D041-42F8-8376-751A7E6AD58A}"/>
              </a:ext>
            </a:extLst>
          </p:cNvPr>
          <p:cNvCxnSpPr/>
          <p:nvPr/>
        </p:nvCxnSpPr>
        <p:spPr>
          <a:xfrm flipH="1">
            <a:off x="2765590" y="3344157"/>
            <a:ext cx="25432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AAD6FCFB-85F1-48F0-86EF-042B46651DC1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958490" y="2449565"/>
            <a:ext cx="2886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4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IA, </a:t>
            </a:r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Machine</a:t>
            </a:r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 Learning, </a:t>
            </a:r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Deep</a:t>
            </a:r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 Learning</a:t>
            </a:r>
          </a:p>
        </p:txBody>
      </p:sp>
      <p:pic>
        <p:nvPicPr>
          <p:cNvPr id="8194" name="Picture 2" descr="Image result for ai machine learning deep learning">
            <a:extLst>
              <a:ext uri="{FF2B5EF4-FFF2-40B4-BE49-F238E27FC236}">
                <a16:creationId xmlns:a16="http://schemas.microsoft.com/office/drawing/2014/main" id="{B4C116F3-C4C1-4D4E-8DA0-2BC6A7D98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68" y="1277381"/>
            <a:ext cx="5055263" cy="52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097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O que é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“A visão original da I.A. era sobre </a:t>
            </a:r>
            <a:r>
              <a:rPr lang="pt-BR" b="1" dirty="0">
                <a:latin typeface="Alda OT CEV Regular" pitchFamily="50" charset="0"/>
              </a:rPr>
              <a:t>automação da cognição</a:t>
            </a:r>
            <a:r>
              <a:rPr lang="pt-BR" dirty="0">
                <a:latin typeface="Alda OT CEV Regular" pitchFamily="50" charset="0"/>
              </a:rPr>
              <a:t>. Hoje, a I.A. desempenha um papel importante na cultura, influenciando nossas escolhas, comportamentos, e imaginações.”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“Dados reunidos e agregados sobre os comportamentos culturais de multidões são usados para modelar nosso ‘self estético’, predizendo nossas futuras decisões e gostos – e potencialmente guiando-nos em direção a escolhas preferidas pela maioria”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“Nos movemos da automação de uma única mente para um tipo de ‘</a:t>
            </a:r>
            <a:r>
              <a:rPr lang="pt-BR" dirty="0" err="1">
                <a:latin typeface="Alda OT CEV Regular" pitchFamily="50" charset="0"/>
              </a:rPr>
              <a:t>super-cognição</a:t>
            </a:r>
            <a:r>
              <a:rPr lang="pt-BR" dirty="0">
                <a:latin typeface="Alda OT CEV Regular" pitchFamily="50" charset="0"/>
              </a:rPr>
              <a:t>’. [...] A escala da cultura digital demanda inteligência que é qualitativamente similar a um humano, mas que opera em uma escala quantitativamente diferente”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– Lev </a:t>
            </a:r>
            <a:r>
              <a:rPr lang="pt-BR" dirty="0" err="1">
                <a:latin typeface="Alda OT CEV Regular" pitchFamily="50" charset="0"/>
              </a:rPr>
              <a:t>Manovich</a:t>
            </a:r>
            <a:r>
              <a:rPr lang="pt-BR" dirty="0">
                <a:latin typeface="Alda OT CEV Regular" pitchFamily="50" charset="0"/>
              </a:rPr>
              <a:t>, </a:t>
            </a:r>
            <a:r>
              <a:rPr lang="pt-BR" i="1" dirty="0">
                <a:latin typeface="Alda OT CEV Regular" pitchFamily="50" charset="0"/>
              </a:rPr>
              <a:t>AI </a:t>
            </a:r>
            <a:r>
              <a:rPr lang="pt-BR" i="1" dirty="0" err="1">
                <a:latin typeface="Alda OT CEV Regular" pitchFamily="50" charset="0"/>
              </a:rPr>
              <a:t>Aesthetics</a:t>
            </a:r>
            <a:r>
              <a:rPr lang="pt-BR" dirty="0">
                <a:latin typeface="Alda OT CEV Regular" pitchFamily="50" charset="0"/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321384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O que é </a:t>
            </a:r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Machine</a:t>
            </a:r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 Learning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DC73D1-47A8-4BED-8A9C-052CDA7F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dirty="0" err="1">
                <a:latin typeface="Alda OT CEV Regular" pitchFamily="50" charset="0"/>
              </a:rPr>
              <a:t>Machine</a:t>
            </a:r>
            <a:r>
              <a:rPr lang="pt-BR" dirty="0">
                <a:latin typeface="Alda OT CEV Regular" pitchFamily="50" charset="0"/>
              </a:rPr>
              <a:t> Learning é uma ciência que “confere aos computadores a habilidade de aprender sem serem explicitamente programados” – Arthur Samuel, 1959.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dirty="0">
                <a:latin typeface="Alda OT CEV Regular" pitchFamily="50" charset="0"/>
              </a:rPr>
              <a:t>Ao “reunir conhecimento a partir da experiência, esta abordagem evita a necessidade de operadores humanos especificarem formalmente todo o conhecimento que um computador precisa” – Ian </a:t>
            </a:r>
            <a:r>
              <a:rPr lang="pt-BR" dirty="0" err="1">
                <a:latin typeface="Alda OT CEV Regular" pitchFamily="50" charset="0"/>
              </a:rPr>
              <a:t>Goodfellow</a:t>
            </a:r>
            <a:r>
              <a:rPr lang="pt-BR" dirty="0">
                <a:latin typeface="Alda OT CEV Regular" pitchFamily="50" charset="0"/>
              </a:rPr>
              <a:t> e Joshua </a:t>
            </a:r>
            <a:r>
              <a:rPr lang="pt-BR" dirty="0" err="1">
                <a:latin typeface="Alda OT CEV Regular" pitchFamily="50" charset="0"/>
              </a:rPr>
              <a:t>Bengio</a:t>
            </a:r>
            <a:r>
              <a:rPr lang="pt-BR" dirty="0">
                <a:latin typeface="Alda OT CEV Regular" pitchFamily="50" charset="0"/>
              </a:rPr>
              <a:t>, 2016.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dirty="0">
                <a:latin typeface="Alda OT CEV Regular" pitchFamily="50" charset="0"/>
              </a:rPr>
              <a:t>Conjunto de “métodos computacionais que usam experiência para melhorar performance ou fazer predições precisas. Aqui, </a:t>
            </a:r>
            <a:r>
              <a:rPr lang="pt-BR" i="1" dirty="0">
                <a:latin typeface="Alda OT CEV Regular" pitchFamily="50" charset="0"/>
              </a:rPr>
              <a:t>experiência</a:t>
            </a:r>
            <a:r>
              <a:rPr lang="pt-BR" dirty="0">
                <a:latin typeface="Alda OT CEV Regular" pitchFamily="50" charset="0"/>
              </a:rPr>
              <a:t> se refere à informação do passado disponível ao aprendiz” – </a:t>
            </a:r>
            <a:r>
              <a:rPr lang="pt-BR" dirty="0" err="1">
                <a:latin typeface="Alda OT CEV Regular" pitchFamily="50" charset="0"/>
              </a:rPr>
              <a:t>Mohri</a:t>
            </a:r>
            <a:r>
              <a:rPr lang="pt-BR" dirty="0">
                <a:latin typeface="Alda OT CEV Regular" pitchFamily="50" charset="0"/>
              </a:rPr>
              <a:t>, </a:t>
            </a:r>
            <a:r>
              <a:rPr lang="pt-BR" dirty="0" err="1">
                <a:latin typeface="Alda OT CEV Regular" pitchFamily="50" charset="0"/>
              </a:rPr>
              <a:t>Rostamizadeh</a:t>
            </a:r>
            <a:r>
              <a:rPr lang="pt-BR" dirty="0">
                <a:latin typeface="Alda OT CEV Regular" pitchFamily="50" charset="0"/>
              </a:rPr>
              <a:t> e </a:t>
            </a:r>
            <a:r>
              <a:rPr lang="pt-BR" dirty="0" err="1">
                <a:latin typeface="Alda OT CEV Regular" pitchFamily="50" charset="0"/>
              </a:rPr>
              <a:t>Talwalkar</a:t>
            </a:r>
            <a:r>
              <a:rPr lang="pt-BR" dirty="0">
                <a:latin typeface="Alda OT CEV Regular" pitchFamily="50" charset="0"/>
              </a:rPr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1952475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O que não é </a:t>
            </a:r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Machine</a:t>
            </a:r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 Learning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6845"/>
            <a:ext cx="7886700" cy="101205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dirty="0">
                <a:latin typeface="Alda OT CEV Regular" pitchFamily="50" charset="0"/>
              </a:rPr>
              <a:t>Sistema de programação tradicional (conhecimento “hard </a:t>
            </a:r>
            <a:r>
              <a:rPr lang="pt-BR" dirty="0" err="1">
                <a:latin typeface="Alda OT CEV Regular" pitchFamily="50" charset="0"/>
              </a:rPr>
              <a:t>coded</a:t>
            </a:r>
            <a:r>
              <a:rPr lang="pt-BR" dirty="0">
                <a:latin typeface="Alda OT CEV Regular" pitchFamily="50" charset="0"/>
              </a:rPr>
              <a:t>”)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3C52589-5F3D-4712-8868-DA9AFC886B80}"/>
              </a:ext>
            </a:extLst>
          </p:cNvPr>
          <p:cNvSpPr/>
          <p:nvPr/>
        </p:nvSpPr>
        <p:spPr>
          <a:xfrm>
            <a:off x="1553592" y="3861786"/>
            <a:ext cx="1597981" cy="10120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input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222611-B67E-42B5-943A-64C30681D286}"/>
              </a:ext>
            </a:extLst>
          </p:cNvPr>
          <p:cNvSpPr/>
          <p:nvPr/>
        </p:nvSpPr>
        <p:spPr>
          <a:xfrm>
            <a:off x="3773009" y="3861786"/>
            <a:ext cx="1597981" cy="10120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Programa (tomadas de decisão)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9F8A453-CB23-4EBB-B2D5-74BDE4E8660E}"/>
              </a:ext>
            </a:extLst>
          </p:cNvPr>
          <p:cNvSpPr/>
          <p:nvPr/>
        </p:nvSpPr>
        <p:spPr>
          <a:xfrm>
            <a:off x="5992426" y="3861786"/>
            <a:ext cx="1597981" cy="10120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output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5A47F82A-89A3-466B-951B-E08E131158ED}"/>
              </a:ext>
            </a:extLst>
          </p:cNvPr>
          <p:cNvSpPr/>
          <p:nvPr/>
        </p:nvSpPr>
        <p:spPr>
          <a:xfrm>
            <a:off x="3284738" y="4279036"/>
            <a:ext cx="372862" cy="177554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66A06174-9F1B-49F1-8380-E96395695297}"/>
              </a:ext>
            </a:extLst>
          </p:cNvPr>
          <p:cNvSpPr/>
          <p:nvPr/>
        </p:nvSpPr>
        <p:spPr>
          <a:xfrm>
            <a:off x="5486399" y="4279036"/>
            <a:ext cx="372862" cy="177554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53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O que é </a:t>
            </a:r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Machine</a:t>
            </a:r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 Learning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6845"/>
            <a:ext cx="7886700" cy="78695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dirty="0">
                <a:latin typeface="Alda OT CEV Regular" pitchFamily="50" charset="0"/>
              </a:rPr>
              <a:t>Sistema de </a:t>
            </a:r>
            <a:r>
              <a:rPr lang="pt-BR" dirty="0" err="1">
                <a:latin typeface="Alda OT CEV Regular" pitchFamily="50" charset="0"/>
              </a:rPr>
              <a:t>Machine</a:t>
            </a:r>
            <a:r>
              <a:rPr lang="pt-BR" dirty="0">
                <a:latin typeface="Alda OT CEV Regular" pitchFamily="50" charset="0"/>
              </a:rPr>
              <a:t> Learning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DB1976B-7153-44E5-AECD-3DA4954AF6FF}"/>
              </a:ext>
            </a:extLst>
          </p:cNvPr>
          <p:cNvSpPr/>
          <p:nvPr/>
        </p:nvSpPr>
        <p:spPr>
          <a:xfrm>
            <a:off x="1553592" y="5060274"/>
            <a:ext cx="1597981" cy="10120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input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0D35D7E-2BCE-4846-AA47-A89333760D8C}"/>
              </a:ext>
            </a:extLst>
          </p:cNvPr>
          <p:cNvSpPr/>
          <p:nvPr/>
        </p:nvSpPr>
        <p:spPr>
          <a:xfrm>
            <a:off x="3773009" y="5060274"/>
            <a:ext cx="1597981" cy="10120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modelo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DC12B8A-EEE4-4E34-A026-4615B6056540}"/>
              </a:ext>
            </a:extLst>
          </p:cNvPr>
          <p:cNvSpPr/>
          <p:nvPr/>
        </p:nvSpPr>
        <p:spPr>
          <a:xfrm>
            <a:off x="5992426" y="5060274"/>
            <a:ext cx="1597981" cy="10120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output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BF8975D6-11AF-4CF6-A133-655E64E05053}"/>
              </a:ext>
            </a:extLst>
          </p:cNvPr>
          <p:cNvSpPr/>
          <p:nvPr/>
        </p:nvSpPr>
        <p:spPr>
          <a:xfrm>
            <a:off x="3284738" y="5477524"/>
            <a:ext cx="372862" cy="177554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673E9DD-805B-43BB-A28C-B1B5BD9DDC85}"/>
              </a:ext>
            </a:extLst>
          </p:cNvPr>
          <p:cNvSpPr/>
          <p:nvPr/>
        </p:nvSpPr>
        <p:spPr>
          <a:xfrm>
            <a:off x="5486399" y="5477524"/>
            <a:ext cx="372862" cy="177554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64292CB-B603-446A-8BB2-871FB72E39DA}"/>
              </a:ext>
            </a:extLst>
          </p:cNvPr>
          <p:cNvSpPr/>
          <p:nvPr/>
        </p:nvSpPr>
        <p:spPr>
          <a:xfrm>
            <a:off x="3773009" y="3870666"/>
            <a:ext cx="1597981" cy="8186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algoritmo de aprendizado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0092A6F-8C95-4B4B-B9E3-AA5FA55D03F2}"/>
              </a:ext>
            </a:extLst>
          </p:cNvPr>
          <p:cNvSpPr/>
          <p:nvPr/>
        </p:nvSpPr>
        <p:spPr>
          <a:xfrm>
            <a:off x="3773009" y="2681058"/>
            <a:ext cx="1597981" cy="8186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dados de treinamento</a:t>
            </a:r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3DF058E3-85B7-458E-A435-0B618CA43026}"/>
              </a:ext>
            </a:extLst>
          </p:cNvPr>
          <p:cNvSpPr/>
          <p:nvPr/>
        </p:nvSpPr>
        <p:spPr>
          <a:xfrm>
            <a:off x="4463246" y="4765419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340FF6B7-13D6-4F55-B5FC-6473887881A7}"/>
              </a:ext>
            </a:extLst>
          </p:cNvPr>
          <p:cNvSpPr/>
          <p:nvPr/>
        </p:nvSpPr>
        <p:spPr>
          <a:xfrm>
            <a:off x="4463246" y="3575811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934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Wekinator</a:t>
            </a:r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 e Google </a:t>
            </a:r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Teacheable</a:t>
            </a:r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 </a:t>
            </a:r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Machine</a:t>
            </a:r>
            <a:endParaRPr lang="pt-BR" sz="4000" dirty="0">
              <a:solidFill>
                <a:srgbClr val="28B8CE"/>
              </a:solidFill>
              <a:latin typeface="Botanika SemiBold" panose="020000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DC73D1-47A8-4BED-8A9C-052CDA7F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dirty="0">
                <a:latin typeface="Alda OT CEV Regular" pitchFamily="50" charset="0"/>
              </a:rPr>
              <a:t>1ª Demonstração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dirty="0" err="1">
                <a:latin typeface="Alda OT CEV Regular" pitchFamily="50" charset="0"/>
              </a:rPr>
              <a:t>Teacheable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Machine</a:t>
            </a:r>
            <a:r>
              <a:rPr lang="pt-BR" dirty="0">
                <a:latin typeface="Alda OT CEV Regular" pitchFamily="50" charset="0"/>
              </a:rPr>
              <a:t> – criar classificadores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 - Controlando sons com imagens</a:t>
            </a:r>
          </a:p>
        </p:txBody>
      </p:sp>
    </p:spTree>
    <p:extLst>
      <p:ext uri="{BB962C8B-B14F-4D97-AF65-F5344CB8AC3E}">
        <p14:creationId xmlns:p14="http://schemas.microsoft.com/office/powerpoint/2010/main" val="406553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Abordagens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DC73D1-47A8-4BED-8A9C-052CDA7F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b="1" dirty="0">
                <a:latin typeface="Alda OT CEV Regular" pitchFamily="50" charset="0"/>
              </a:rPr>
              <a:t>Aprendizado Estatístico</a:t>
            </a:r>
            <a:r>
              <a:rPr lang="pt-BR" dirty="0">
                <a:latin typeface="Alda OT CEV Regular" pitchFamily="50" charset="0"/>
              </a:rPr>
              <a:t>: segue uma abordagem racional ao reduzir questões de aprendizado a problemas estatísticos de classificação, regressão, agrupamentos, ordenação, etc.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b="1" dirty="0" err="1">
                <a:latin typeface="Alda OT CEV Regular" pitchFamily="50" charset="0"/>
              </a:rPr>
              <a:t>Deep</a:t>
            </a:r>
            <a:r>
              <a:rPr lang="pt-BR" b="1" dirty="0">
                <a:latin typeface="Alda OT CEV Regular" pitchFamily="50" charset="0"/>
              </a:rPr>
              <a:t> Learning</a:t>
            </a:r>
            <a:r>
              <a:rPr lang="pt-BR" dirty="0">
                <a:latin typeface="Alda OT CEV Regular" pitchFamily="50" charset="0"/>
              </a:rPr>
              <a:t>: faz uso das Redes Neurais Artificiais (analogia ao cérebro humano) largas e profundas, e aprendizado por “</a:t>
            </a:r>
            <a:r>
              <a:rPr lang="pt-BR" dirty="0" err="1">
                <a:latin typeface="Alda OT CEV Regular" pitchFamily="50" charset="0"/>
              </a:rPr>
              <a:t>retropropagação</a:t>
            </a:r>
            <a:r>
              <a:rPr lang="pt-BR" dirty="0">
                <a:latin typeface="Alda OT CEV Regular" pitchFamily="50" charset="0"/>
              </a:rPr>
              <a:t>” (</a:t>
            </a:r>
            <a:r>
              <a:rPr lang="pt-BR" dirty="0" err="1">
                <a:latin typeface="Alda OT CEV Regular" pitchFamily="50" charset="0"/>
              </a:rPr>
              <a:t>backpropagation</a:t>
            </a:r>
            <a:r>
              <a:rPr lang="pt-BR" dirty="0">
                <a:latin typeface="Alda OT CEV Regular" pitchFamily="50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94757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5837"/>
            <a:ext cx="7886700" cy="169563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b="1" dirty="0">
                <a:latin typeface="Alda OT CEV Regular" pitchFamily="50" charset="0"/>
              </a:rPr>
              <a:t>Supervisionado</a:t>
            </a:r>
            <a:r>
              <a:rPr lang="pt-BR" dirty="0">
                <a:latin typeface="Alda OT CEV Regular" pitchFamily="50" charset="0"/>
              </a:rPr>
              <a:t> (</a:t>
            </a:r>
            <a:r>
              <a:rPr lang="pt-BR" dirty="0" err="1">
                <a:latin typeface="Alda OT CEV Regular" pitchFamily="50" charset="0"/>
              </a:rPr>
              <a:t>Supervised</a:t>
            </a:r>
            <a:r>
              <a:rPr lang="pt-BR" dirty="0">
                <a:latin typeface="Alda OT CEV Regular" pitchFamily="50" charset="0"/>
              </a:rPr>
              <a:t>): toda amostra de dados para treinamento é </a:t>
            </a:r>
            <a:r>
              <a:rPr lang="pt-BR" dirty="0" err="1">
                <a:latin typeface="Alda OT CEV Regular" pitchFamily="50" charset="0"/>
              </a:rPr>
              <a:t>pré-associada</a:t>
            </a:r>
            <a:r>
              <a:rPr lang="pt-BR" dirty="0">
                <a:latin typeface="Alda OT CEV Regular" pitchFamily="50" charset="0"/>
              </a:rPr>
              <a:t> a um valor/rótulo classificatório.  O modelo treinado consiste em uma função que mapeia inputs a outputs. Usado quando se conhece o ambiente que a IA irá atuar, e o comportamento generalizado esperado nas interações.</a:t>
            </a:r>
          </a:p>
        </p:txBody>
      </p:sp>
      <p:pic>
        <p:nvPicPr>
          <p:cNvPr id="4098" name="Picture 2" descr="Image result for supervised learning">
            <a:extLst>
              <a:ext uri="{FF2B5EF4-FFF2-40B4-BE49-F238E27FC236}">
                <a16:creationId xmlns:a16="http://schemas.microsoft.com/office/drawing/2014/main" id="{CF19146D-4DCD-416C-84D1-3CCB18B13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 b="32950"/>
          <a:stretch/>
        </p:blipFill>
        <p:spPr bwMode="auto">
          <a:xfrm>
            <a:off x="1216529" y="3366405"/>
            <a:ext cx="6710941" cy="302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9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Sobre este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Aula 1: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Motivação: a Inteligência Artificial no cotidiano, suas vantagens e implicações;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Conceitos básicos de Inteligência Artificial e </a:t>
            </a:r>
            <a:r>
              <a:rPr lang="pt-BR" dirty="0" err="1">
                <a:latin typeface="Alda OT CEV Regular" pitchFamily="50" charset="0"/>
              </a:rPr>
              <a:t>Machine</a:t>
            </a:r>
            <a:r>
              <a:rPr lang="pt-BR" dirty="0">
                <a:latin typeface="Alda OT CEV Regular" pitchFamily="50" charset="0"/>
              </a:rPr>
              <a:t> Learning, exemplos de utilizações gerais e artísticas;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Definição das diferentes abordagens de aprendizado (supervisionado, não supervisionado e por reforço) e suas aplicações;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apresentação do </a:t>
            </a:r>
            <a:r>
              <a:rPr lang="pt-BR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 e </a:t>
            </a:r>
            <a:r>
              <a:rPr lang="pt-BR" dirty="0" err="1">
                <a:latin typeface="Alda OT CEV Regular" pitchFamily="50" charset="0"/>
              </a:rPr>
              <a:t>Teacheable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Machine</a:t>
            </a:r>
            <a:r>
              <a:rPr lang="pt-BR" dirty="0">
                <a:latin typeface="Alda OT CEV Regular" pitchFamily="50" charset="0"/>
              </a:rPr>
              <a:t> (TM), e da dinâmica de treinamento de IA</a:t>
            </a:r>
          </a:p>
        </p:txBody>
      </p:sp>
    </p:spTree>
    <p:extLst>
      <p:ext uri="{BB962C8B-B14F-4D97-AF65-F5344CB8AC3E}">
        <p14:creationId xmlns:p14="http://schemas.microsoft.com/office/powerpoint/2010/main" val="343703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E3FF7A5-5474-4BA2-AAD5-A1034C7A0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8" y="3429000"/>
            <a:ext cx="7353297" cy="306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4718"/>
            <a:ext cx="7886700" cy="208625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b="1" dirty="0">
                <a:latin typeface="Alda OT CEV Regular" pitchFamily="50" charset="0"/>
              </a:rPr>
              <a:t>Não Supervisionado </a:t>
            </a:r>
            <a:r>
              <a:rPr lang="pt-BR" dirty="0">
                <a:latin typeface="Alda OT CEV Regular" pitchFamily="50" charset="0"/>
              </a:rPr>
              <a:t>(</a:t>
            </a:r>
            <a:r>
              <a:rPr lang="pt-BR" dirty="0" err="1">
                <a:latin typeface="Alda OT CEV Regular" pitchFamily="50" charset="0"/>
              </a:rPr>
              <a:t>Unsupervised</a:t>
            </a:r>
            <a:r>
              <a:rPr lang="pt-BR" dirty="0">
                <a:latin typeface="Alda OT CEV Regular" pitchFamily="50" charset="0"/>
              </a:rPr>
              <a:t>): nenhuma amostra de dados para treinamento é </a:t>
            </a:r>
            <a:r>
              <a:rPr lang="pt-BR" dirty="0" err="1">
                <a:latin typeface="Alda OT CEV Regular" pitchFamily="50" charset="0"/>
              </a:rPr>
              <a:t>pré-associada</a:t>
            </a:r>
            <a:r>
              <a:rPr lang="pt-BR" dirty="0">
                <a:latin typeface="Alda OT CEV Regular" pitchFamily="50" charset="0"/>
              </a:rPr>
              <a:t> a uma classificação. O modelo se encarrega de encontrar padrões de semelhança nos dados e separar em grupos (muitas vezes imprevistos). Usado quando se conhece o ambiente, mas não se sabe muito bem o que se quer dos dados, ou para detectar anomalias no </a:t>
            </a:r>
            <a:r>
              <a:rPr lang="pt-BR" i="1" dirty="0" err="1">
                <a:latin typeface="Alda OT CEV Regular" pitchFamily="50" charset="0"/>
              </a:rPr>
              <a:t>dataset</a:t>
            </a:r>
            <a:r>
              <a:rPr lang="pt-BR" dirty="0">
                <a:latin typeface="Alda OT CEV Regular" pitchFamily="50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B24C71-ED25-4D43-AA0B-2F3EA02985B0}"/>
              </a:ext>
            </a:extLst>
          </p:cNvPr>
          <p:cNvSpPr txBox="1"/>
          <p:nvPr/>
        </p:nvSpPr>
        <p:spPr>
          <a:xfrm>
            <a:off x="1589103" y="6054571"/>
            <a:ext cx="19727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Amostras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6B8F9F-8F78-4F7A-8BF0-899AB05F8FFA}"/>
              </a:ext>
            </a:extLst>
          </p:cNvPr>
          <p:cNvSpPr txBox="1"/>
          <p:nvPr/>
        </p:nvSpPr>
        <p:spPr>
          <a:xfrm>
            <a:off x="5265937" y="6054571"/>
            <a:ext cx="2584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Agrupamento (</a:t>
            </a:r>
            <a:r>
              <a:rPr lang="pt-BR" dirty="0" err="1"/>
              <a:t>clustering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6636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Tipos de aprendizado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7167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b="1" dirty="0">
                <a:latin typeface="Alda OT CEV Regular" pitchFamily="50" charset="0"/>
              </a:rPr>
              <a:t>Por Reforço </a:t>
            </a:r>
            <a:r>
              <a:rPr lang="pt-BR" dirty="0">
                <a:latin typeface="Alda OT CEV Regular" pitchFamily="50" charset="0"/>
              </a:rPr>
              <a:t>(</a:t>
            </a:r>
            <a:r>
              <a:rPr lang="pt-BR" dirty="0" err="1">
                <a:latin typeface="Alda OT CEV Regular" pitchFamily="50" charset="0"/>
              </a:rPr>
              <a:t>Reinforcement</a:t>
            </a:r>
            <a:r>
              <a:rPr lang="pt-BR" dirty="0">
                <a:latin typeface="Alda OT CEV Regular" pitchFamily="50" charset="0"/>
              </a:rPr>
              <a:t>): quando a melhor ação ou comportamento é reforçado por uma recompensa positiva. Caminhos positivos se tornam apostas. Necessita objetivos, para saber quando reforçar ou enfraquecer. Usado quando a única maneira de conhecer o ambiente é interagindo com ele.</a:t>
            </a:r>
          </a:p>
        </p:txBody>
      </p:sp>
      <p:pic>
        <p:nvPicPr>
          <p:cNvPr id="5" name="Imagem 4">
            <a:hlinkClick r:id="rId2"/>
            <a:extLst>
              <a:ext uri="{FF2B5EF4-FFF2-40B4-BE49-F238E27FC236}">
                <a16:creationId xmlns:a16="http://schemas.microsoft.com/office/drawing/2014/main" id="{DC2E3010-06A6-4B5B-9D91-2892454A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560" y="4032233"/>
            <a:ext cx="3142880" cy="23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09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Processo de </a:t>
            </a:r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Machine</a:t>
            </a:r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 Learning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8A41AF3-75FD-4A32-BC66-2F33DE0687F3}"/>
              </a:ext>
            </a:extLst>
          </p:cNvPr>
          <p:cNvSpPr/>
          <p:nvPr/>
        </p:nvSpPr>
        <p:spPr>
          <a:xfrm>
            <a:off x="628650" y="2206924"/>
            <a:ext cx="2015231" cy="132556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Planejamento dos exemplos de treinamento e teste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AA11F55-4DB7-4974-8C81-499FACB8FC03}"/>
              </a:ext>
            </a:extLst>
          </p:cNvPr>
          <p:cNvSpPr/>
          <p:nvPr/>
        </p:nvSpPr>
        <p:spPr>
          <a:xfrm>
            <a:off x="3293613" y="2206924"/>
            <a:ext cx="1597981" cy="132556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Escolha de tipo e algoritmo de treinamento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8044951-03FB-4445-9E3C-E6D174BA1004}"/>
              </a:ext>
            </a:extLst>
          </p:cNvPr>
          <p:cNvSpPr/>
          <p:nvPr/>
        </p:nvSpPr>
        <p:spPr>
          <a:xfrm>
            <a:off x="5541325" y="2206924"/>
            <a:ext cx="2262147" cy="13255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Formação do </a:t>
            </a:r>
            <a:r>
              <a:rPr lang="pt-BR" dirty="0" err="1">
                <a:solidFill>
                  <a:srgbClr val="28B8CE"/>
                </a:solidFill>
                <a:latin typeface="Botanika" panose="02000506040000020004" pitchFamily="50" charset="0"/>
              </a:rPr>
              <a:t>dataset</a:t>
            </a:r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 de treinamento, eliminação de ruídos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37D6E6B4-CFF0-47D4-B03D-23C2265E8C22}"/>
              </a:ext>
            </a:extLst>
          </p:cNvPr>
          <p:cNvSpPr/>
          <p:nvPr/>
        </p:nvSpPr>
        <p:spPr>
          <a:xfrm>
            <a:off x="2792995" y="2780928"/>
            <a:ext cx="372862" cy="177554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D646D11B-A47D-468F-BF8C-3416DE352F3F}"/>
              </a:ext>
            </a:extLst>
          </p:cNvPr>
          <p:cNvSpPr/>
          <p:nvPr/>
        </p:nvSpPr>
        <p:spPr>
          <a:xfrm>
            <a:off x="5040707" y="2780928"/>
            <a:ext cx="372862" cy="177554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D05708E-40FA-461C-A3BA-0093D19C8FB6}"/>
              </a:ext>
            </a:extLst>
          </p:cNvPr>
          <p:cNvSpPr/>
          <p:nvPr/>
        </p:nvSpPr>
        <p:spPr>
          <a:xfrm>
            <a:off x="628650" y="4383433"/>
            <a:ext cx="2015231" cy="132556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Processamento do treinamento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47FC76F-BF5C-47B7-9DA1-7CFA37DDA850}"/>
              </a:ext>
            </a:extLst>
          </p:cNvPr>
          <p:cNvSpPr/>
          <p:nvPr/>
        </p:nvSpPr>
        <p:spPr>
          <a:xfrm>
            <a:off x="3293613" y="4383433"/>
            <a:ext cx="1819925" cy="132556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Processamento dos testes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EA5C324-2DC0-4B48-A57A-C2B03920DB7F}"/>
              </a:ext>
            </a:extLst>
          </p:cNvPr>
          <p:cNvSpPr/>
          <p:nvPr/>
        </p:nvSpPr>
        <p:spPr>
          <a:xfrm>
            <a:off x="5763270" y="4383433"/>
            <a:ext cx="2040202" cy="13255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Modelo final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A0494C8-BFF0-4901-BC55-26BB8CE52DFC}"/>
              </a:ext>
            </a:extLst>
          </p:cNvPr>
          <p:cNvSpPr/>
          <p:nvPr/>
        </p:nvSpPr>
        <p:spPr>
          <a:xfrm>
            <a:off x="2792995" y="4957437"/>
            <a:ext cx="372862" cy="177554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FF241FC5-AA86-4E18-A178-2DF9C6400D0F}"/>
              </a:ext>
            </a:extLst>
          </p:cNvPr>
          <p:cNvSpPr/>
          <p:nvPr/>
        </p:nvSpPr>
        <p:spPr>
          <a:xfrm>
            <a:off x="5241294" y="4957437"/>
            <a:ext cx="372862" cy="177554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782C3777-5404-42F8-9934-8A749AB01F5D}"/>
              </a:ext>
            </a:extLst>
          </p:cNvPr>
          <p:cNvSpPr/>
          <p:nvPr/>
        </p:nvSpPr>
        <p:spPr>
          <a:xfrm>
            <a:off x="7931228" y="2770730"/>
            <a:ext cx="372862" cy="177554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650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Wekinator</a:t>
            </a:r>
            <a:endParaRPr lang="pt-BR" sz="4000" dirty="0">
              <a:solidFill>
                <a:srgbClr val="28B8CE"/>
              </a:solidFill>
              <a:latin typeface="Botanika SemiBold" panose="020000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7752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Criado por Rebecca </a:t>
            </a:r>
            <a:r>
              <a:rPr lang="pt-BR" dirty="0" err="1">
                <a:latin typeface="Alda OT CEV Regular" pitchFamily="50" charset="0"/>
              </a:rPr>
              <a:t>Fiebrink</a:t>
            </a:r>
            <a:r>
              <a:rPr lang="pt-BR" dirty="0">
                <a:latin typeface="Alda OT CEV Regular" pitchFamily="50" charset="0"/>
              </a:rPr>
              <a:t> (</a:t>
            </a:r>
            <a:r>
              <a:rPr lang="pt-BR" dirty="0" err="1">
                <a:latin typeface="Alda OT CEV Regular" pitchFamily="50" charset="0"/>
              </a:rPr>
              <a:t>Goldsmiths</a:t>
            </a:r>
            <a:r>
              <a:rPr lang="pt-BR" dirty="0">
                <a:latin typeface="Alda OT CEV Regular" pitchFamily="50" charset="0"/>
              </a:rPr>
              <a:t>)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Ferramenta para artistas e designers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Específica para aprendizado supervisionado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Protocolo OSC (Open </a:t>
            </a:r>
            <a:r>
              <a:rPr lang="pt-BR" dirty="0" err="1">
                <a:latin typeface="Alda OT CEV Regular" pitchFamily="50" charset="0"/>
              </a:rPr>
              <a:t>Sound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Control</a:t>
            </a:r>
            <a:r>
              <a:rPr lang="pt-BR" dirty="0">
                <a:latin typeface="Alda OT CEV Regular" pitchFamily="50" charset="0"/>
              </a:rPr>
              <a:t>)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Propõe a formação de </a:t>
            </a:r>
            <a:r>
              <a:rPr lang="pt-BR" i="1" dirty="0" err="1">
                <a:latin typeface="Alda OT CEV Regular" pitchFamily="50" charset="0"/>
              </a:rPr>
              <a:t>datasets</a:t>
            </a:r>
            <a:r>
              <a:rPr lang="pt-BR" dirty="0">
                <a:latin typeface="Alda OT CEV Regular" pitchFamily="50" charset="0"/>
              </a:rPr>
              <a:t> pequenos, a partir da gravação de inputs em associação a rótulos/valores, para uso experimental em ambientes e contextos controlados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606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Wekinator</a:t>
            </a:r>
            <a:endParaRPr lang="pt-BR" sz="4000" dirty="0">
              <a:solidFill>
                <a:srgbClr val="28B8CE"/>
              </a:solidFill>
              <a:latin typeface="Botanika SemiBold" panose="020000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7752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  <a:hlinkClick r:id="rId2"/>
              </a:rPr>
              <a:t>Exemplos de aplicação</a:t>
            </a:r>
            <a:r>
              <a:rPr lang="pt-BR" dirty="0">
                <a:latin typeface="Alda OT CEV Regular" pitchFamily="50" charset="0"/>
              </a:rPr>
              <a:t>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Instrumentos musicais controlados por gestos diante de uma câmera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Games controlados por gestos ou voz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Imagens, vídeos e animações controladas por outras imagens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0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Wekinator</a:t>
            </a:r>
            <a:endParaRPr lang="pt-BR" sz="4000" dirty="0">
              <a:solidFill>
                <a:srgbClr val="28B8CE"/>
              </a:solidFill>
              <a:latin typeface="Botanika SemiBold" panose="02000000000000000000" pitchFamily="50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92357AA-A3B3-4BB0-93E4-EF42FF4E0627}"/>
              </a:ext>
            </a:extLst>
          </p:cNvPr>
          <p:cNvSpPr/>
          <p:nvPr/>
        </p:nvSpPr>
        <p:spPr>
          <a:xfrm>
            <a:off x="628650" y="3272245"/>
            <a:ext cx="2015231" cy="132556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28B8CE"/>
                </a:solidFill>
                <a:latin typeface="Botanika" panose="02000506040000020004" pitchFamily="50" charset="0"/>
              </a:rPr>
              <a:t>módulo input</a:t>
            </a:r>
          </a:p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qual porta?</a:t>
            </a:r>
          </a:p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quantos inputs?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2CF4699-FBCF-4311-82E5-605CBCDC5C03}"/>
              </a:ext>
            </a:extLst>
          </p:cNvPr>
          <p:cNvSpPr/>
          <p:nvPr/>
        </p:nvSpPr>
        <p:spPr>
          <a:xfrm>
            <a:off x="3293613" y="3413464"/>
            <a:ext cx="1597981" cy="10120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rgbClr val="28B8CE"/>
                </a:solidFill>
                <a:latin typeface="Botanika" panose="02000506040000020004" pitchFamily="50" charset="0"/>
              </a:rPr>
              <a:t>Wekinator</a:t>
            </a:r>
            <a:endParaRPr lang="pt-BR" dirty="0">
              <a:solidFill>
                <a:srgbClr val="28B8CE"/>
              </a:solidFill>
              <a:latin typeface="Botanika" panose="02000506040000020004" pitchFamily="50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5CC9CE7-2BFD-472C-B5BE-01495471891C}"/>
              </a:ext>
            </a:extLst>
          </p:cNvPr>
          <p:cNvSpPr/>
          <p:nvPr/>
        </p:nvSpPr>
        <p:spPr>
          <a:xfrm>
            <a:off x="5541325" y="3065014"/>
            <a:ext cx="2902719" cy="174002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28B8CE"/>
                </a:solidFill>
                <a:latin typeface="Botanika" panose="02000506040000020004" pitchFamily="50" charset="0"/>
              </a:rPr>
              <a:t>módulo output</a:t>
            </a:r>
          </a:p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qual porta?</a:t>
            </a:r>
          </a:p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quantos outputs?</a:t>
            </a:r>
          </a:p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qual tipo de aprendizado supervisionado?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F656FA9F-0FE6-4E6B-8E30-2511FD6D6F43}"/>
              </a:ext>
            </a:extLst>
          </p:cNvPr>
          <p:cNvSpPr/>
          <p:nvPr/>
        </p:nvSpPr>
        <p:spPr>
          <a:xfrm>
            <a:off x="2792995" y="3846249"/>
            <a:ext cx="372862" cy="177554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87BBDBBB-FE94-4D0E-8AFD-B3D90C3B2BAA}"/>
              </a:ext>
            </a:extLst>
          </p:cNvPr>
          <p:cNvSpPr/>
          <p:nvPr/>
        </p:nvSpPr>
        <p:spPr>
          <a:xfrm>
            <a:off x="5040707" y="3846249"/>
            <a:ext cx="372862" cy="177554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BFCE447-0744-4A3B-BD5F-5783956932E6}"/>
              </a:ext>
            </a:extLst>
          </p:cNvPr>
          <p:cNvSpPr txBox="1"/>
          <p:nvPr/>
        </p:nvSpPr>
        <p:spPr>
          <a:xfrm>
            <a:off x="768880" y="4673638"/>
            <a:ext cx="173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solidFill>
                  <a:srgbClr val="28B8CE"/>
                </a:solidFill>
                <a:latin typeface="Botanika" panose="02000506040000020004" pitchFamily="50" charset="0"/>
              </a:rPr>
              <a:t>formação de </a:t>
            </a:r>
            <a:r>
              <a:rPr lang="pt-BR" sz="1600" i="1" dirty="0" err="1">
                <a:solidFill>
                  <a:srgbClr val="28B8CE"/>
                </a:solidFill>
                <a:latin typeface="Botanika" panose="02000506040000020004" pitchFamily="50" charset="0"/>
              </a:rPr>
              <a:t>dataset</a:t>
            </a:r>
            <a:endParaRPr lang="pt-BR" sz="1600" i="1" dirty="0">
              <a:solidFill>
                <a:srgbClr val="28B8CE"/>
              </a:solidFill>
              <a:latin typeface="Botanika" panose="02000506040000020004" pitchFamily="50" charset="0"/>
            </a:endParaRPr>
          </a:p>
          <a:p>
            <a:pPr algn="ctr"/>
            <a:r>
              <a:rPr lang="pt-BR" sz="1600" dirty="0">
                <a:solidFill>
                  <a:srgbClr val="28B8CE"/>
                </a:solidFill>
                <a:latin typeface="Botanika" panose="02000506040000020004" pitchFamily="50" charset="0"/>
              </a:rPr>
              <a:t>de treinamento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A87764-57C0-4E54-83FC-BFB101A0D03E}"/>
              </a:ext>
            </a:extLst>
          </p:cNvPr>
          <p:cNvSpPr txBox="1"/>
          <p:nvPr/>
        </p:nvSpPr>
        <p:spPr>
          <a:xfrm>
            <a:off x="6114084" y="4879304"/>
            <a:ext cx="1757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solidFill>
                  <a:srgbClr val="28B8CE"/>
                </a:solidFill>
                <a:latin typeface="Botanika" panose="02000506040000020004" pitchFamily="50" charset="0"/>
              </a:rPr>
              <a:t>especificação de </a:t>
            </a:r>
          </a:p>
          <a:p>
            <a:pPr algn="ctr"/>
            <a:r>
              <a:rPr lang="pt-BR" sz="1600" dirty="0">
                <a:solidFill>
                  <a:srgbClr val="28B8CE"/>
                </a:solidFill>
                <a:latin typeface="Botanika" panose="02000506040000020004" pitchFamily="50" charset="0"/>
              </a:rPr>
              <a:t>aprendizado e testes</a:t>
            </a:r>
          </a:p>
        </p:txBody>
      </p:sp>
    </p:spTree>
    <p:extLst>
      <p:ext uri="{BB962C8B-B14F-4D97-AF65-F5344CB8AC3E}">
        <p14:creationId xmlns:p14="http://schemas.microsoft.com/office/powerpoint/2010/main" val="235560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Wekinator</a:t>
            </a:r>
            <a:endParaRPr lang="pt-BR" sz="4000" dirty="0">
              <a:solidFill>
                <a:srgbClr val="28B8CE"/>
              </a:solidFill>
              <a:latin typeface="Botanika SemiBold" panose="020000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7752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Exercício: 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abrir input: inputs/</a:t>
            </a:r>
            <a:r>
              <a:rPr lang="pt-BR" dirty="0" err="1">
                <a:latin typeface="Alda OT CEV Regular" pitchFamily="50" charset="0"/>
              </a:rPr>
              <a:t>Processing</a:t>
            </a:r>
            <a:r>
              <a:rPr lang="pt-BR" dirty="0">
                <a:latin typeface="Alda OT CEV Regular" pitchFamily="50" charset="0"/>
              </a:rPr>
              <a:t>/SimpleWebCam_100Inputs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abrir output: outputs/</a:t>
            </a:r>
            <a:r>
              <a:rPr lang="pt-BR" dirty="0" err="1">
                <a:latin typeface="Alda OT CEV Regular" pitchFamily="50" charset="0"/>
              </a:rPr>
              <a:t>Processing</a:t>
            </a:r>
            <a:r>
              <a:rPr lang="pt-BR" dirty="0">
                <a:latin typeface="Alda OT CEV Regular" pitchFamily="50" charset="0"/>
              </a:rPr>
              <a:t>/Processing_PitchScale_1Classifier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configurar novo projeto no </a:t>
            </a:r>
            <a:r>
              <a:rPr lang="pt-BR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 com 100 inputs na porta 6448, 1 output do tipo </a:t>
            </a:r>
            <a:r>
              <a:rPr lang="pt-BR" dirty="0" err="1">
                <a:latin typeface="Alda OT CEV Regular" pitchFamily="50" charset="0"/>
              </a:rPr>
              <a:t>Classifier</a:t>
            </a:r>
            <a:r>
              <a:rPr lang="pt-BR" dirty="0">
                <a:latin typeface="Alda OT CEV Regular" pitchFamily="50" charset="0"/>
              </a:rPr>
              <a:t>, com 8 classes, na porta 12000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treinar um instrumento musical com 8 imagens da sua câmera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Brincar de fazer música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42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aprendizado supervisionado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064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pt-BR" b="1" dirty="0">
                <a:latin typeface="Alda OT CEV Regular" pitchFamily="50" charset="0"/>
              </a:rPr>
              <a:t>Classificação</a:t>
            </a:r>
            <a:r>
              <a:rPr lang="pt-BR" dirty="0">
                <a:latin typeface="Alda OT CEV Regular" pitchFamily="50" charset="0"/>
              </a:rPr>
              <a:t>: treinamento com rótulos/classes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b="1" dirty="0">
                <a:latin typeface="Alda OT CEV Regular" pitchFamily="50" charset="0"/>
              </a:rPr>
              <a:t>Regressão</a:t>
            </a:r>
            <a:r>
              <a:rPr lang="pt-BR" dirty="0">
                <a:latin typeface="Alda OT CEV Regular" pitchFamily="50" charset="0"/>
              </a:rPr>
              <a:t>: treinamento com valores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b="1" dirty="0">
                <a:latin typeface="Alda OT CEV Regular" pitchFamily="50" charset="0"/>
              </a:rPr>
              <a:t>Análise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b="1" dirty="0">
                <a:latin typeface="Alda OT CEV Regular" pitchFamily="50" charset="0"/>
              </a:rPr>
              <a:t>Temporal</a:t>
            </a:r>
            <a:r>
              <a:rPr lang="pt-BR" dirty="0">
                <a:latin typeface="Alda OT CEV Regular" pitchFamily="50" charset="0"/>
              </a:rPr>
              <a:t>: treinamento com rotulação de valores ao longo do tempo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78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classificação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6132FB9D-9245-4A09-8642-66EE34EB04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545491"/>
              </p:ext>
            </p:extLst>
          </p:nvPr>
        </p:nvGraphicFramePr>
        <p:xfrm>
          <a:off x="1615922" y="2665072"/>
          <a:ext cx="5912155" cy="371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r:id="rId3" imgW="9371160" imgH="5866560" progId="">
                  <p:embed/>
                </p:oleObj>
              </mc:Choice>
              <mc:Fallback>
                <p:oleObj r:id="rId3" imgW="9371160" imgH="5866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5922" y="2665072"/>
                        <a:ext cx="5912155" cy="371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471F0D5-A5B8-4BE9-8F5D-E512C2C03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045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(x, y) -&gt; vermelho/azul</a:t>
            </a:r>
          </a:p>
        </p:txBody>
      </p:sp>
    </p:spTree>
    <p:extLst>
      <p:ext uri="{BB962C8B-B14F-4D97-AF65-F5344CB8AC3E}">
        <p14:creationId xmlns:p14="http://schemas.microsoft.com/office/powerpoint/2010/main" val="1089823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classificação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064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363713-BF3C-4BF3-B4E0-83AD4D00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22" y="2642822"/>
            <a:ext cx="5912155" cy="3724237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7E71938-0432-4D89-9B3D-8FBC56236632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70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>
                <a:latin typeface="Alda OT CEV Regular" pitchFamily="50" charset="0"/>
              </a:rPr>
              <a:t>(x, y) -&gt; vermelho/azul</a:t>
            </a: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1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Sobre este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Aula 2: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Aprendizado Supervisionado: Classificação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explicação básica e intuitiva dos algoritmos de classificação (Vizinhos Mais Próximos, </a:t>
            </a:r>
            <a:r>
              <a:rPr lang="pt-BR" dirty="0" err="1">
                <a:latin typeface="Alda OT CEV Regular" pitchFamily="50" charset="0"/>
              </a:rPr>
              <a:t>Naive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Bayes</a:t>
            </a:r>
            <a:r>
              <a:rPr lang="pt-BR" dirty="0">
                <a:latin typeface="Alda OT CEV Regular" pitchFamily="50" charset="0"/>
              </a:rPr>
              <a:t>, Árvore de Decisão, </a:t>
            </a:r>
            <a:r>
              <a:rPr lang="pt-BR" dirty="0" err="1">
                <a:latin typeface="Alda OT CEV Regular" pitchFamily="50" charset="0"/>
              </a:rPr>
              <a:t>AdaBoost</a:t>
            </a:r>
            <a:r>
              <a:rPr lang="pt-BR" dirty="0">
                <a:latin typeface="Alda OT CEV Regular" pitchFamily="50" charset="0"/>
              </a:rPr>
              <a:t>);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exemplos de uso de classificadores em contextos artísticos;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exercícios de treinamento e testes de modelos de classificação no GTM e </a:t>
            </a:r>
            <a:r>
              <a:rPr lang="pt-BR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 usando webcam</a:t>
            </a:r>
          </a:p>
        </p:txBody>
      </p:sp>
    </p:spTree>
    <p:extLst>
      <p:ext uri="{BB962C8B-B14F-4D97-AF65-F5344CB8AC3E}">
        <p14:creationId xmlns:p14="http://schemas.microsoft.com/office/powerpoint/2010/main" val="2639982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classificação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064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DF0758-81F9-42CB-A144-1970DE8D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72" y="2849732"/>
            <a:ext cx="5733056" cy="3515353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871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k-Vizinhos Mais Próximos (k-</a:t>
            </a:r>
            <a:r>
              <a:rPr lang="pt-BR" dirty="0" err="1">
                <a:latin typeface="Alda OT CEV Regular" pitchFamily="50" charset="0"/>
              </a:rPr>
              <a:t>Nearest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Neighbors</a:t>
            </a:r>
            <a:r>
              <a:rPr lang="pt-BR" dirty="0">
                <a:latin typeface="Alda OT CEV Regular" pitchFamily="50" charset="0"/>
              </a:rPr>
              <a:t> - </a:t>
            </a:r>
            <a:r>
              <a:rPr lang="pt-BR" dirty="0" err="1">
                <a:latin typeface="Alda OT CEV Regular" pitchFamily="50" charset="0"/>
              </a:rPr>
              <a:t>kNN</a:t>
            </a:r>
            <a:r>
              <a:rPr lang="pt-BR" dirty="0">
                <a:latin typeface="Alda OT CEV Regular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7838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classificação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064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793306"/>
            <a:ext cx="7886700" cy="87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1 vizinho? 3 vizinhos? 5 vizinhos?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DC9B8B-7287-4BA1-8FA9-D2EAE87D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08" y="2803124"/>
            <a:ext cx="5832583" cy="37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20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classificação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064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769895"/>
            <a:ext cx="7886700" cy="87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Condicional (</a:t>
            </a:r>
            <a:r>
              <a:rPr lang="pt-BR" dirty="0" err="1">
                <a:latin typeface="Alda OT CEV Regular" pitchFamily="50" charset="0"/>
              </a:rPr>
              <a:t>Decision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Stump</a:t>
            </a:r>
            <a:r>
              <a:rPr lang="pt-BR" dirty="0">
                <a:latin typeface="Alda OT CEV Regular" pitchFamily="50" charset="0"/>
              </a:rPr>
              <a:t>)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6BEB0B9F-18BE-4DF1-846B-53A502A5B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914460"/>
              </p:ext>
            </p:extLst>
          </p:nvPr>
        </p:nvGraphicFramePr>
        <p:xfrm>
          <a:off x="1613286" y="2776538"/>
          <a:ext cx="5917428" cy="3716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r:id="rId3" imgW="9371160" imgH="5866560" progId="">
                  <p:embed/>
                </p:oleObj>
              </mc:Choice>
              <mc:Fallback>
                <p:oleObj r:id="rId3" imgW="9371160" imgH="5866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3286" y="2776538"/>
                        <a:ext cx="5917428" cy="3716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415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classificação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6585C-FB80-4788-B2EC-D7F50730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064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769895"/>
            <a:ext cx="7886700" cy="44622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Outros tipos de algoritmo de classificação: Árvores de Decisão (</a:t>
            </a:r>
            <a:r>
              <a:rPr lang="pt-BR" dirty="0" err="1">
                <a:latin typeface="Alda OT CEV Regular" pitchFamily="50" charset="0"/>
              </a:rPr>
              <a:t>Decision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Tree</a:t>
            </a:r>
            <a:r>
              <a:rPr lang="pt-BR" dirty="0">
                <a:latin typeface="Alda OT CEV Regular" pitchFamily="50" charset="0"/>
              </a:rPr>
              <a:t>), </a:t>
            </a:r>
            <a:r>
              <a:rPr lang="pt-BR" dirty="0" err="1">
                <a:latin typeface="Alda OT CEV Regular" pitchFamily="50" charset="0"/>
              </a:rPr>
              <a:t>Naive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Bayes</a:t>
            </a:r>
            <a:r>
              <a:rPr lang="pt-BR" dirty="0">
                <a:latin typeface="Alda OT CEV Regular" pitchFamily="50" charset="0"/>
              </a:rPr>
              <a:t>, </a:t>
            </a:r>
            <a:r>
              <a:rPr lang="pt-BR" dirty="0" err="1">
                <a:latin typeface="Alda OT CEV Regular" pitchFamily="50" charset="0"/>
              </a:rPr>
              <a:t>AdaBoost</a:t>
            </a: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Exercício: abrir </a:t>
            </a:r>
            <a:r>
              <a:rPr lang="pt-BR" dirty="0" err="1">
                <a:latin typeface="Alda OT CEV Regular" pitchFamily="50" charset="0"/>
              </a:rPr>
              <a:t>teaching_examples</a:t>
            </a:r>
            <a:r>
              <a:rPr lang="pt-BR" dirty="0">
                <a:latin typeface="Alda OT CEV Regular" pitchFamily="50" charset="0"/>
              </a:rPr>
              <a:t>\</a:t>
            </a:r>
            <a:r>
              <a:rPr lang="pt-BR" dirty="0" err="1">
                <a:latin typeface="Alda OT CEV Regular" pitchFamily="50" charset="0"/>
              </a:rPr>
              <a:t>ClassifierExplorer</a:t>
            </a: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configurar </a:t>
            </a:r>
            <a:r>
              <a:rPr lang="pt-BR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 para 2 inputs, 1 output classificador com 5 classes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Experimentar treinamentos com diferentes </a:t>
            </a:r>
            <a:r>
              <a:rPr lang="pt-BR" i="1" dirty="0" err="1">
                <a:latin typeface="Alda OT CEV Regular" pitchFamily="50" charset="0"/>
              </a:rPr>
              <a:t>datasets</a:t>
            </a:r>
            <a:r>
              <a:rPr lang="pt-BR" dirty="0">
                <a:latin typeface="Alda OT CEV Regular" pitchFamily="50" charset="0"/>
              </a:rPr>
              <a:t> e algoritmos</a:t>
            </a:r>
          </a:p>
        </p:txBody>
      </p:sp>
    </p:spTree>
    <p:extLst>
      <p:ext uri="{BB962C8B-B14F-4D97-AF65-F5344CB8AC3E}">
        <p14:creationId xmlns:p14="http://schemas.microsoft.com/office/powerpoint/2010/main" val="62180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classificação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87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Aplicações gerais: 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833564C-C1BE-4798-86DC-B4BA88B07392}"/>
              </a:ext>
            </a:extLst>
          </p:cNvPr>
          <p:cNvSpPr/>
          <p:nvPr/>
        </p:nvSpPr>
        <p:spPr>
          <a:xfrm>
            <a:off x="3773009" y="5060274"/>
            <a:ext cx="1597981" cy="10120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RECOMENDA ou NÃO RECOMENDA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23AA339-0FB1-4D95-B8B4-C2203EB4A5BC}"/>
              </a:ext>
            </a:extLst>
          </p:cNvPr>
          <p:cNvSpPr/>
          <p:nvPr/>
        </p:nvSpPr>
        <p:spPr>
          <a:xfrm>
            <a:off x="3773009" y="3870666"/>
            <a:ext cx="1597981" cy="8186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Modelo classificador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3832027-F6F9-4E93-A36E-4E98BBE41E17}"/>
              </a:ext>
            </a:extLst>
          </p:cNvPr>
          <p:cNvSpPr/>
          <p:nvPr/>
        </p:nvSpPr>
        <p:spPr>
          <a:xfrm>
            <a:off x="3773009" y="2508597"/>
            <a:ext cx="1597981" cy="9910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gêneros de filmes assistidos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F3619E4B-E08F-4F2C-B8E2-2D5DC4BC0250}"/>
              </a:ext>
            </a:extLst>
          </p:cNvPr>
          <p:cNvSpPr/>
          <p:nvPr/>
        </p:nvSpPr>
        <p:spPr>
          <a:xfrm>
            <a:off x="4463246" y="4765419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328D12DF-E605-4DF0-99C9-9CB591884F88}"/>
              </a:ext>
            </a:extLst>
          </p:cNvPr>
          <p:cNvSpPr/>
          <p:nvPr/>
        </p:nvSpPr>
        <p:spPr>
          <a:xfrm>
            <a:off x="4463246" y="3575811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BAF25EB-21D0-4B29-8A5C-C2B3DA453188}"/>
              </a:ext>
            </a:extLst>
          </p:cNvPr>
          <p:cNvSpPr/>
          <p:nvPr/>
        </p:nvSpPr>
        <p:spPr>
          <a:xfrm>
            <a:off x="1350884" y="5060274"/>
            <a:ext cx="1597981" cy="10120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SPAM ou </a:t>
            </a:r>
          </a:p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NÃO SPAM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BF1E4AB-68C0-4934-8B3F-67AFC4CEB2B8}"/>
              </a:ext>
            </a:extLst>
          </p:cNvPr>
          <p:cNvSpPr/>
          <p:nvPr/>
        </p:nvSpPr>
        <p:spPr>
          <a:xfrm>
            <a:off x="1350884" y="3870666"/>
            <a:ext cx="1597981" cy="8186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Modelo classificador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310D70E-7A8E-473A-8C75-1EFF0D67309F}"/>
              </a:ext>
            </a:extLst>
          </p:cNvPr>
          <p:cNvSpPr/>
          <p:nvPr/>
        </p:nvSpPr>
        <p:spPr>
          <a:xfrm>
            <a:off x="1350884" y="2681058"/>
            <a:ext cx="1597981" cy="8186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palavras em um e-mail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2D1AB756-1596-4132-9588-3B5A440B841E}"/>
              </a:ext>
            </a:extLst>
          </p:cNvPr>
          <p:cNvSpPr/>
          <p:nvPr/>
        </p:nvSpPr>
        <p:spPr>
          <a:xfrm>
            <a:off x="2041121" y="4765419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56D97BA7-054E-4BCB-B760-06205C7EC5DD}"/>
              </a:ext>
            </a:extLst>
          </p:cNvPr>
          <p:cNvSpPr/>
          <p:nvPr/>
        </p:nvSpPr>
        <p:spPr>
          <a:xfrm>
            <a:off x="2041121" y="3575811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773E4C6-1AA3-42A1-9F81-26F69DF70DA2}"/>
              </a:ext>
            </a:extLst>
          </p:cNvPr>
          <p:cNvSpPr/>
          <p:nvPr/>
        </p:nvSpPr>
        <p:spPr>
          <a:xfrm>
            <a:off x="6303888" y="5060274"/>
            <a:ext cx="1597981" cy="10120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tem doença X ou não tem doença X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B5437E0-3356-42F4-8E48-5D9EC4D750EA}"/>
              </a:ext>
            </a:extLst>
          </p:cNvPr>
          <p:cNvSpPr/>
          <p:nvPr/>
        </p:nvSpPr>
        <p:spPr>
          <a:xfrm>
            <a:off x="6303888" y="3870666"/>
            <a:ext cx="1597981" cy="8186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Modelo classificador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A24643C9-273D-41B5-BC71-D90AAA490558}"/>
              </a:ext>
            </a:extLst>
          </p:cNvPr>
          <p:cNvSpPr/>
          <p:nvPr/>
        </p:nvSpPr>
        <p:spPr>
          <a:xfrm>
            <a:off x="6303888" y="2681058"/>
            <a:ext cx="1597981" cy="8186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histórico de sintomas</a:t>
            </a:r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54ADA6B3-7FC1-4075-84AA-7DB379C5F47C}"/>
              </a:ext>
            </a:extLst>
          </p:cNvPr>
          <p:cNvSpPr/>
          <p:nvPr/>
        </p:nvSpPr>
        <p:spPr>
          <a:xfrm>
            <a:off x="6994125" y="4765419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D448E4F7-D433-4B33-96E0-5D539DC36EC8}"/>
              </a:ext>
            </a:extLst>
          </p:cNvPr>
          <p:cNvSpPr/>
          <p:nvPr/>
        </p:nvSpPr>
        <p:spPr>
          <a:xfrm>
            <a:off x="6994125" y="3575811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553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classificação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Aplicações em artes interativas – que perguntas podem ser respondidas de formas discriminadas?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Qual mão está levantada?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De que cor é tal coisa?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Qual é o humor da pessoa? 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Qual cor corresponde a tal pose do dançarino?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Tem uma face na cena?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4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15DF4300-2146-4C64-9252-2BC578F27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892943"/>
              </p:ext>
            </p:extLst>
          </p:nvPr>
        </p:nvGraphicFramePr>
        <p:xfrm>
          <a:off x="1801404" y="2823099"/>
          <a:ext cx="5541191" cy="3480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r:id="rId3" imgW="9371160" imgH="5866560" progId="">
                  <p:embed/>
                </p:oleObj>
              </mc:Choice>
              <mc:Fallback>
                <p:oleObj r:id="rId3" imgW="9371160" imgH="5866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1404" y="2823099"/>
                        <a:ext cx="5541191" cy="3480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045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Regressão linear -&gt; y=f(x)</a:t>
            </a:r>
          </a:p>
        </p:txBody>
      </p:sp>
    </p:spTree>
    <p:extLst>
      <p:ext uri="{BB962C8B-B14F-4D97-AF65-F5344CB8AC3E}">
        <p14:creationId xmlns:p14="http://schemas.microsoft.com/office/powerpoint/2010/main" val="4192362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045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Regressão linear -&gt; y=</a:t>
            </a:r>
            <a:r>
              <a:rPr lang="pt-BR" dirty="0" err="1">
                <a:latin typeface="Alda OT CEV Regular" pitchFamily="50" charset="0"/>
              </a:rPr>
              <a:t>ax</a:t>
            </a:r>
            <a:r>
              <a:rPr lang="pt-BR" dirty="0">
                <a:latin typeface="Alda OT CEV Regular" pitchFamily="50" charset="0"/>
              </a:rPr>
              <a:t> + b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645F71D-686A-410E-ABDC-E17BD003B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849372"/>
              </p:ext>
            </p:extLst>
          </p:nvPr>
        </p:nvGraphicFramePr>
        <p:xfrm>
          <a:off x="1801405" y="2823099"/>
          <a:ext cx="5541190" cy="3480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r:id="rId3" imgW="9371160" imgH="5866560" progId="">
                  <p:embed/>
                </p:oleObj>
              </mc:Choice>
              <mc:Fallback>
                <p:oleObj r:id="rId3" imgW="9371160" imgH="5866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1405" y="2823099"/>
                        <a:ext cx="5541190" cy="3480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6848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0451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Regressão polinomial -&gt; y=</a:t>
            </a:r>
            <a:r>
              <a:rPr lang="pt-BR" dirty="0" err="1">
                <a:latin typeface="Alda OT CEV Regular" pitchFamily="50" charset="0"/>
              </a:rPr>
              <a:t>ax</a:t>
            </a:r>
            <a:r>
              <a:rPr lang="pt-BR" baseline="30000" dirty="0" err="1">
                <a:latin typeface="Alda OT CEV Regular" pitchFamily="50" charset="0"/>
              </a:rPr>
              <a:t>n</a:t>
            </a:r>
            <a:r>
              <a:rPr lang="pt-BR" dirty="0">
                <a:latin typeface="Alda OT CEV Regular" pitchFamily="50" charset="0"/>
              </a:rPr>
              <a:t> + bx</a:t>
            </a:r>
            <a:r>
              <a:rPr lang="pt-BR" baseline="30000" dirty="0">
                <a:latin typeface="Alda OT CEV Regular" pitchFamily="50" charset="0"/>
              </a:rPr>
              <a:t>n-1</a:t>
            </a:r>
            <a:r>
              <a:rPr lang="pt-BR" dirty="0">
                <a:latin typeface="Alda OT CEV Regular" pitchFamily="50" charset="0"/>
              </a:rPr>
              <a:t> + cx</a:t>
            </a:r>
            <a:r>
              <a:rPr lang="pt-BR" baseline="30000" dirty="0">
                <a:latin typeface="Alda OT CEV Regular" pitchFamily="50" charset="0"/>
              </a:rPr>
              <a:t>n-2</a:t>
            </a:r>
            <a:r>
              <a:rPr lang="pt-BR" dirty="0">
                <a:latin typeface="Alda OT CEV Regular" pitchFamily="50" charset="0"/>
              </a:rPr>
              <a:t> + ... + </a:t>
            </a:r>
            <a:r>
              <a:rPr lang="pt-BR" dirty="0" err="1">
                <a:latin typeface="Alda OT CEV Regular" pitchFamily="50" charset="0"/>
              </a:rPr>
              <a:t>tx</a:t>
            </a:r>
            <a:r>
              <a:rPr lang="pt-BR" dirty="0">
                <a:latin typeface="Alda OT CEV Regular" pitchFamily="50" charset="0"/>
              </a:rPr>
              <a:t>² + ux + v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7EC59587-B091-40A6-94E0-DAC6F1946C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467961"/>
              </p:ext>
            </p:extLst>
          </p:nvPr>
        </p:nvGraphicFramePr>
        <p:xfrm>
          <a:off x="1801405" y="2823099"/>
          <a:ext cx="5541190" cy="3480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r:id="rId3" imgW="9371160" imgH="5866560" progId="">
                  <p:embed/>
                </p:oleObj>
              </mc:Choice>
              <mc:Fallback>
                <p:oleObj r:id="rId3" imgW="9371160" imgH="5866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1405" y="2823099"/>
                        <a:ext cx="5541190" cy="3480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0049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045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Regressão polinomial de 2º grau -&gt; y=ax² + </a:t>
            </a:r>
            <a:r>
              <a:rPr lang="pt-BR" dirty="0" err="1">
                <a:latin typeface="Alda OT CEV Regular" pitchFamily="50" charset="0"/>
              </a:rPr>
              <a:t>bx</a:t>
            </a:r>
            <a:r>
              <a:rPr lang="pt-BR" dirty="0">
                <a:latin typeface="Alda OT CEV Regular" pitchFamily="50" charset="0"/>
              </a:rPr>
              <a:t> + c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5B5967E-4B51-4622-ABAE-2264C23A6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451764"/>
              </p:ext>
            </p:extLst>
          </p:nvPr>
        </p:nvGraphicFramePr>
        <p:xfrm>
          <a:off x="1801405" y="2823099"/>
          <a:ext cx="5541190" cy="3480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r:id="rId3" imgW="9371160" imgH="5866560" progId="">
                  <p:embed/>
                </p:oleObj>
              </mc:Choice>
              <mc:Fallback>
                <p:oleObj r:id="rId3" imgW="9371160" imgH="5866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1405" y="2823099"/>
                        <a:ext cx="5541190" cy="3480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997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Sobre este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Aula 3: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Aprendizado Supervisionado: Regressão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explicação básica e intuitiva dos algoritmos de regressão: linear, quadrática, sigmoide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exemplos de uso de regressões em contextos artísticos;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exercícios de treinamento e testes de modelos de regressão no </a:t>
            </a:r>
            <a:r>
              <a:rPr lang="pt-BR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 usando Kinect</a:t>
            </a:r>
          </a:p>
        </p:txBody>
      </p:sp>
    </p:spTree>
    <p:extLst>
      <p:ext uri="{BB962C8B-B14F-4D97-AF65-F5344CB8AC3E}">
        <p14:creationId xmlns:p14="http://schemas.microsoft.com/office/powerpoint/2010/main" val="1496452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045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Redes Neurais (Neural Networks)</a:t>
            </a:r>
          </a:p>
        </p:txBody>
      </p:sp>
      <p:pic>
        <p:nvPicPr>
          <p:cNvPr id="20482" name="Picture 2" descr="Image result for neural network">
            <a:extLst>
              <a:ext uri="{FF2B5EF4-FFF2-40B4-BE49-F238E27FC236}">
                <a16:creationId xmlns:a16="http://schemas.microsoft.com/office/drawing/2014/main" id="{E2F185F0-92F4-4D98-8B77-8F9DF8B4A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10" y="2687646"/>
            <a:ext cx="4747380" cy="361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630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045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 err="1">
                <a:latin typeface="Alda OT CEV Regular" pitchFamily="50" charset="0"/>
              </a:rPr>
              <a:t>Perceptron</a:t>
            </a:r>
            <a:endParaRPr lang="pt-BR" dirty="0">
              <a:latin typeface="Alda OT CEV Regular" pitchFamily="50" charset="0"/>
            </a:endParaRPr>
          </a:p>
        </p:txBody>
      </p:sp>
      <p:pic>
        <p:nvPicPr>
          <p:cNvPr id="4" name="Imagem 3" descr="Imagem em preto e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7F1336BB-BD2C-4924-BFA4-70D7ADFD1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32" y="2665072"/>
            <a:ext cx="6695335" cy="354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5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499412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Regressão e classificação (treinamento por </a:t>
            </a:r>
            <a:r>
              <a:rPr lang="pt-BR" dirty="0" err="1">
                <a:latin typeface="Alda OT CEV Regular" pitchFamily="50" charset="0"/>
              </a:rPr>
              <a:t>retropropagação</a:t>
            </a:r>
            <a:r>
              <a:rPr lang="pt-BR" dirty="0">
                <a:latin typeface="Alda OT CEV Regular" pitchFamily="50" charset="0"/>
              </a:rPr>
              <a:t>/</a:t>
            </a:r>
            <a:r>
              <a:rPr lang="pt-BR" dirty="0" err="1">
                <a:latin typeface="Alda OT CEV Regular" pitchFamily="50" charset="0"/>
              </a:rPr>
              <a:t>backpropagation</a:t>
            </a:r>
            <a:r>
              <a:rPr lang="pt-BR" dirty="0">
                <a:latin typeface="Alda OT CEV Regular" pitchFamily="50" charset="0"/>
              </a:rPr>
              <a:t>)</a:t>
            </a:r>
          </a:p>
        </p:txBody>
      </p:sp>
      <p:pic>
        <p:nvPicPr>
          <p:cNvPr id="20482" name="Picture 2" descr="Image result for neural network">
            <a:extLst>
              <a:ext uri="{FF2B5EF4-FFF2-40B4-BE49-F238E27FC236}">
                <a16:creationId xmlns:a16="http://schemas.microsoft.com/office/drawing/2014/main" id="{E2F185F0-92F4-4D98-8B77-8F9DF8B4A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10" y="2687646"/>
            <a:ext cx="4747380" cy="361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2AC2BC7-717C-4CB9-9434-A3536E429484}"/>
              </a:ext>
            </a:extLst>
          </p:cNvPr>
          <p:cNvSpPr txBox="1"/>
          <p:nvPr/>
        </p:nvSpPr>
        <p:spPr>
          <a:xfrm>
            <a:off x="6454066" y="342900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otanika" panose="02000506040000020004" pitchFamily="50" charset="0"/>
              </a:rPr>
              <a:t>10% carro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6F85205-F0F6-4780-AEBA-76791EDCD702}"/>
              </a:ext>
            </a:extLst>
          </p:cNvPr>
          <p:cNvSpPr txBox="1"/>
          <p:nvPr/>
        </p:nvSpPr>
        <p:spPr>
          <a:xfrm>
            <a:off x="6430965" y="395853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otanika" panose="02000506040000020004" pitchFamily="50" charset="0"/>
              </a:rPr>
              <a:t>95% pessoa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CD54821-ECAA-4EA1-9689-37A1D3DE53C3}"/>
              </a:ext>
            </a:extLst>
          </p:cNvPr>
          <p:cNvSpPr txBox="1"/>
          <p:nvPr/>
        </p:nvSpPr>
        <p:spPr>
          <a:xfrm>
            <a:off x="6430965" y="449539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otanika" panose="02000506040000020004" pitchFamily="50" charset="0"/>
              </a:rPr>
              <a:t>45% animal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EA57595-55EC-4F11-A15D-819DA5059DBD}"/>
              </a:ext>
            </a:extLst>
          </p:cNvPr>
          <p:cNvSpPr txBox="1"/>
          <p:nvPr/>
        </p:nvSpPr>
        <p:spPr>
          <a:xfrm>
            <a:off x="6430965" y="5032259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otanika" panose="02000506040000020004" pitchFamily="50" charset="0"/>
              </a:rPr>
              <a:t>20% paisagem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618FAF3-C7DB-49F6-B5B7-82132D709DD0}"/>
              </a:ext>
            </a:extLst>
          </p:cNvPr>
          <p:cNvSpPr/>
          <p:nvPr/>
        </p:nvSpPr>
        <p:spPr>
          <a:xfrm>
            <a:off x="3542191" y="2687646"/>
            <a:ext cx="337352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EA76949-5C87-4CA5-998D-76EEEB6AF0F3}"/>
              </a:ext>
            </a:extLst>
          </p:cNvPr>
          <p:cNvSpPr/>
          <p:nvPr/>
        </p:nvSpPr>
        <p:spPr>
          <a:xfrm>
            <a:off x="3542191" y="4160955"/>
            <a:ext cx="337352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3256F5-1CD5-4B3F-810F-655FD93B0EB8}"/>
              </a:ext>
            </a:extLst>
          </p:cNvPr>
          <p:cNvSpPr/>
          <p:nvPr/>
        </p:nvSpPr>
        <p:spPr>
          <a:xfrm>
            <a:off x="3542191" y="5154039"/>
            <a:ext cx="337352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F798FF1-9927-4014-B420-FD0804C0D780}"/>
              </a:ext>
            </a:extLst>
          </p:cNvPr>
          <p:cNvSpPr/>
          <p:nvPr/>
        </p:nvSpPr>
        <p:spPr>
          <a:xfrm>
            <a:off x="4607512" y="5649974"/>
            <a:ext cx="337352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78B1199-EDD6-443A-BC0A-020846B6E3CE}"/>
              </a:ext>
            </a:extLst>
          </p:cNvPr>
          <p:cNvSpPr/>
          <p:nvPr/>
        </p:nvSpPr>
        <p:spPr>
          <a:xfrm>
            <a:off x="4607512" y="5154038"/>
            <a:ext cx="337352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664676-1C1D-4FC0-A4EE-21F9AB7B026F}"/>
              </a:ext>
            </a:extLst>
          </p:cNvPr>
          <p:cNvSpPr/>
          <p:nvPr/>
        </p:nvSpPr>
        <p:spPr>
          <a:xfrm>
            <a:off x="4607512" y="4160954"/>
            <a:ext cx="337352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4E0DD9E-F152-4BAE-8215-4684AB3F63EB}"/>
              </a:ext>
            </a:extLst>
          </p:cNvPr>
          <p:cNvSpPr/>
          <p:nvPr/>
        </p:nvSpPr>
        <p:spPr>
          <a:xfrm>
            <a:off x="4607512" y="3167870"/>
            <a:ext cx="337352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187E6DB-95DF-43DD-9F39-3E44393E1928}"/>
              </a:ext>
            </a:extLst>
          </p:cNvPr>
          <p:cNvSpPr/>
          <p:nvPr/>
        </p:nvSpPr>
        <p:spPr>
          <a:xfrm>
            <a:off x="4607512" y="3677982"/>
            <a:ext cx="337352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4D641D-7F4B-4FED-9570-401CF4C417A7}"/>
              </a:ext>
            </a:extLst>
          </p:cNvPr>
          <p:cNvSpPr/>
          <p:nvPr/>
        </p:nvSpPr>
        <p:spPr>
          <a:xfrm>
            <a:off x="5948039" y="3677982"/>
            <a:ext cx="337352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2D25E12-8C35-4D9C-9894-BB6DBA9BA4DC}"/>
              </a:ext>
            </a:extLst>
          </p:cNvPr>
          <p:cNvSpPr/>
          <p:nvPr/>
        </p:nvSpPr>
        <p:spPr>
          <a:xfrm>
            <a:off x="5948039" y="4652001"/>
            <a:ext cx="337352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8F1E6CC-9BA8-4163-B5B5-7E83D1CC56CF}"/>
              </a:ext>
            </a:extLst>
          </p:cNvPr>
          <p:cNvSpPr/>
          <p:nvPr/>
        </p:nvSpPr>
        <p:spPr>
          <a:xfrm>
            <a:off x="5948039" y="5171826"/>
            <a:ext cx="337352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54F1CF0-F3EF-41FB-BA60-3271E91E5464}"/>
              </a:ext>
            </a:extLst>
          </p:cNvPr>
          <p:cNvSpPr/>
          <p:nvPr/>
        </p:nvSpPr>
        <p:spPr>
          <a:xfrm>
            <a:off x="6528683" y="3407548"/>
            <a:ext cx="1354924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8C9A440-969C-49CC-9426-C2FF34D52F0F}"/>
              </a:ext>
            </a:extLst>
          </p:cNvPr>
          <p:cNvSpPr/>
          <p:nvPr/>
        </p:nvSpPr>
        <p:spPr>
          <a:xfrm>
            <a:off x="6454066" y="4435859"/>
            <a:ext cx="1354924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E2D4D0C-F603-4BA4-82FC-BDAFA82DD10A}"/>
              </a:ext>
            </a:extLst>
          </p:cNvPr>
          <p:cNvSpPr/>
          <p:nvPr/>
        </p:nvSpPr>
        <p:spPr>
          <a:xfrm>
            <a:off x="6455498" y="4968516"/>
            <a:ext cx="1354924" cy="3573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582668-A738-44E6-A427-117A5EDEC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0" y="3571651"/>
            <a:ext cx="1557756" cy="1536000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A4FF15DB-8EB2-4459-A9E8-B2B7AD0C4163}"/>
              </a:ext>
            </a:extLst>
          </p:cNvPr>
          <p:cNvSpPr/>
          <p:nvPr/>
        </p:nvSpPr>
        <p:spPr>
          <a:xfrm>
            <a:off x="1737856" y="4205999"/>
            <a:ext cx="352080" cy="312350"/>
          </a:xfrm>
          <a:prstGeom prst="right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807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4D743ECA-55DE-4CF9-A556-6ED60BD7B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51" y="1431266"/>
            <a:ext cx="6531066" cy="5204791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03653" cy="106071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Dentro de uma rede neural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que classifica imagens</a:t>
            </a:r>
          </a:p>
        </p:txBody>
      </p:sp>
    </p:spTree>
    <p:extLst>
      <p:ext uri="{BB962C8B-B14F-4D97-AF65-F5344CB8AC3E}">
        <p14:creationId xmlns:p14="http://schemas.microsoft.com/office/powerpoint/2010/main" val="1084092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3533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Visualização das camadas ocultas menos profundas - Google </a:t>
            </a:r>
            <a:r>
              <a:rPr lang="pt-BR" dirty="0" err="1">
                <a:latin typeface="Alda OT CEV Regular" pitchFamily="50" charset="0"/>
              </a:rPr>
              <a:t>Deep</a:t>
            </a:r>
            <a:r>
              <a:rPr lang="pt-BR" dirty="0">
                <a:latin typeface="Alda OT CEV Regular" pitchFamily="50" charset="0"/>
              </a:rPr>
              <a:t> Dream</a:t>
            </a:r>
          </a:p>
        </p:txBody>
      </p:sp>
      <p:pic>
        <p:nvPicPr>
          <p:cNvPr id="8" name="Imagem 7" descr="Uma imagem contendo ao ar livre, foto, grama, diferente&#10;&#10;Descrição gerada automaticamente">
            <a:extLst>
              <a:ext uri="{FF2B5EF4-FFF2-40B4-BE49-F238E27FC236}">
                <a16:creationId xmlns:a16="http://schemas.microsoft.com/office/drawing/2014/main" id="{41711BB3-D58E-412F-A478-5DC156EE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1" y="3089006"/>
            <a:ext cx="9215021" cy="31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14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238837" cy="323464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Visualização das camadas ocultas mais profundas - Google </a:t>
            </a:r>
            <a:r>
              <a:rPr lang="pt-BR" dirty="0" err="1">
                <a:latin typeface="Alda OT CEV Regular" pitchFamily="50" charset="0"/>
              </a:rPr>
              <a:t>Deep</a:t>
            </a:r>
            <a:r>
              <a:rPr lang="pt-BR" dirty="0">
                <a:latin typeface="Alda OT CEV Regular" pitchFamily="50" charset="0"/>
              </a:rPr>
              <a:t> Dream</a:t>
            </a:r>
          </a:p>
        </p:txBody>
      </p:sp>
      <p:pic>
        <p:nvPicPr>
          <p:cNvPr id="4" name="Imagem 3" descr="Uma imagem contendo colorido, pássaro, mesa, computador&#10;&#10;Descrição gerada automaticamente">
            <a:extLst>
              <a:ext uri="{FF2B5EF4-FFF2-40B4-BE49-F238E27FC236}">
                <a16:creationId xmlns:a16="http://schemas.microsoft.com/office/drawing/2014/main" id="{ED7B1DE8-3C89-49D8-A62B-B3F2E92C8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65" y="1960111"/>
            <a:ext cx="5483685" cy="43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75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21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Redes Neurais (Neural Networks)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Descrevem curvas mais complexas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Quanto mais camadas e mais nós, maiores chances de descrever formas complexas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Requerem mais exemplos de treinamento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i="1" dirty="0" err="1">
                <a:latin typeface="Alda OT CEV Regular" pitchFamily="50" charset="0"/>
              </a:rPr>
              <a:t>Deep</a:t>
            </a:r>
            <a:r>
              <a:rPr lang="pt-BR" i="1" dirty="0">
                <a:latin typeface="Alda OT CEV Regular" pitchFamily="50" charset="0"/>
              </a:rPr>
              <a:t> Learning </a:t>
            </a:r>
            <a:r>
              <a:rPr lang="pt-BR" dirty="0">
                <a:latin typeface="Alda OT CEV Regular" pitchFamily="50" charset="0"/>
              </a:rPr>
              <a:t>é adequado a imensidões de dados de exemplo (</a:t>
            </a:r>
            <a:r>
              <a:rPr lang="pt-BR" dirty="0" err="1">
                <a:latin typeface="Alda OT CEV Regular" pitchFamily="50" charset="0"/>
              </a:rPr>
              <a:t>Amazon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Mechanical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Turk</a:t>
            </a:r>
            <a:r>
              <a:rPr lang="pt-BR" dirty="0">
                <a:latin typeface="Alda OT CEV Regular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5894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21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Exercício: abrir </a:t>
            </a:r>
            <a:r>
              <a:rPr lang="pt-BR" dirty="0" err="1">
                <a:latin typeface="Alda OT CEV Regular" pitchFamily="50" charset="0"/>
              </a:rPr>
              <a:t>teaching_examples</a:t>
            </a:r>
            <a:r>
              <a:rPr lang="pt-BR" dirty="0">
                <a:latin typeface="Alda OT CEV Regular" pitchFamily="50" charset="0"/>
              </a:rPr>
              <a:t>\</a:t>
            </a:r>
            <a:r>
              <a:rPr lang="pt-BR" dirty="0" err="1">
                <a:latin typeface="Alda OT CEV Regular" pitchFamily="50" charset="0"/>
              </a:rPr>
              <a:t>RegressionExplorer</a:t>
            </a: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configurar </a:t>
            </a:r>
            <a:r>
              <a:rPr lang="pt-BR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 para 1 input, 1 output contínuo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Experimentar treinamentos com diferentes </a:t>
            </a:r>
            <a:r>
              <a:rPr lang="pt-BR" i="1" dirty="0" err="1">
                <a:latin typeface="Alda OT CEV Regular" pitchFamily="50" charset="0"/>
              </a:rPr>
              <a:t>datasets</a:t>
            </a:r>
            <a:r>
              <a:rPr lang="pt-BR" dirty="0">
                <a:latin typeface="Alda OT CEV Regular" pitchFamily="50" charset="0"/>
              </a:rPr>
              <a:t> e algoritmos</a:t>
            </a:r>
          </a:p>
        </p:txBody>
      </p:sp>
    </p:spTree>
    <p:extLst>
      <p:ext uri="{BB962C8B-B14F-4D97-AF65-F5344CB8AC3E}">
        <p14:creationId xmlns:p14="http://schemas.microsoft.com/office/powerpoint/2010/main" val="2463958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87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Aplicações gerais: 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07BDF48-6FD9-4EBB-9F6B-01574E5E2E65}"/>
              </a:ext>
            </a:extLst>
          </p:cNvPr>
          <p:cNvSpPr/>
          <p:nvPr/>
        </p:nvSpPr>
        <p:spPr>
          <a:xfrm>
            <a:off x="2611513" y="5060274"/>
            <a:ext cx="1597981" cy="111858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preço do </a:t>
            </a:r>
            <a:r>
              <a:rPr lang="pt-BR" dirty="0" err="1">
                <a:solidFill>
                  <a:srgbClr val="28B8CE"/>
                </a:solidFill>
                <a:latin typeface="Botanika" panose="02000506040000020004" pitchFamily="50" charset="0"/>
              </a:rPr>
              <a:t>vôo</a:t>
            </a:r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 nas suas próximas férias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D75085F-5902-48A2-8DB2-E0FA7C498289}"/>
              </a:ext>
            </a:extLst>
          </p:cNvPr>
          <p:cNvSpPr/>
          <p:nvPr/>
        </p:nvSpPr>
        <p:spPr>
          <a:xfrm>
            <a:off x="2611513" y="3870666"/>
            <a:ext cx="1597981" cy="8186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Modelo de regressão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1E2F50-F40A-4F72-9989-4BBE4DCE286B}"/>
              </a:ext>
            </a:extLst>
          </p:cNvPr>
          <p:cNvSpPr/>
          <p:nvPr/>
        </p:nvSpPr>
        <p:spPr>
          <a:xfrm>
            <a:off x="2611513" y="2432482"/>
            <a:ext cx="1597981" cy="10672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Preços dos </a:t>
            </a:r>
            <a:r>
              <a:rPr lang="pt-BR" dirty="0" err="1">
                <a:solidFill>
                  <a:srgbClr val="28B8CE"/>
                </a:solidFill>
                <a:latin typeface="Botanika" panose="02000506040000020004" pitchFamily="50" charset="0"/>
              </a:rPr>
              <a:t>vôos</a:t>
            </a:r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 ao longo do tempo</a:t>
            </a:r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E4814419-A1FA-42A4-B640-BE342C54337A}"/>
              </a:ext>
            </a:extLst>
          </p:cNvPr>
          <p:cNvSpPr/>
          <p:nvPr/>
        </p:nvSpPr>
        <p:spPr>
          <a:xfrm>
            <a:off x="3301750" y="4765419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4833B668-30B7-4303-A651-8BB5599788BB}"/>
              </a:ext>
            </a:extLst>
          </p:cNvPr>
          <p:cNvSpPr/>
          <p:nvPr/>
        </p:nvSpPr>
        <p:spPr>
          <a:xfrm>
            <a:off x="3301750" y="3575811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6191786-3CDD-4C77-91F4-CED9423F1980}"/>
              </a:ext>
            </a:extLst>
          </p:cNvPr>
          <p:cNvSpPr/>
          <p:nvPr/>
        </p:nvSpPr>
        <p:spPr>
          <a:xfrm>
            <a:off x="4931728" y="5060274"/>
            <a:ext cx="1597981" cy="111858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estimativa de progresso de uma doença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1923EC8-9F1D-4C60-8AB7-4669F91B3DA5}"/>
              </a:ext>
            </a:extLst>
          </p:cNvPr>
          <p:cNvSpPr/>
          <p:nvPr/>
        </p:nvSpPr>
        <p:spPr>
          <a:xfrm>
            <a:off x="4931728" y="3870666"/>
            <a:ext cx="1597981" cy="81863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Modelo de regressão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F7293BD-5058-4CB9-9220-91DD6231E1E2}"/>
              </a:ext>
            </a:extLst>
          </p:cNvPr>
          <p:cNvSpPr/>
          <p:nvPr/>
        </p:nvSpPr>
        <p:spPr>
          <a:xfrm>
            <a:off x="4931728" y="2432482"/>
            <a:ext cx="1597981" cy="10672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8B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imagens de tomografias</a:t>
            </a:r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1A142F14-9593-42F2-BBD0-77843051CFF4}"/>
              </a:ext>
            </a:extLst>
          </p:cNvPr>
          <p:cNvSpPr/>
          <p:nvPr/>
        </p:nvSpPr>
        <p:spPr>
          <a:xfrm>
            <a:off x="5621965" y="4765419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D17A1A64-1856-4487-AD0E-9B9376C63153}"/>
              </a:ext>
            </a:extLst>
          </p:cNvPr>
          <p:cNvSpPr/>
          <p:nvPr/>
        </p:nvSpPr>
        <p:spPr>
          <a:xfrm>
            <a:off x="5621965" y="3575811"/>
            <a:ext cx="217503" cy="218740"/>
          </a:xfrm>
          <a:prstGeom prst="downArrow">
            <a:avLst/>
          </a:prstGeom>
          <a:solidFill>
            <a:srgbClr val="28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61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regressão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Aplicações em artes – que perguntas podem ser respondidas de formas numéricas e contínuas?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Em que posição está minha mão?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Quão claro/escuro é tal ambiente?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Qual o volume/frequência deste som?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Qual o volume/frequência deste movimento?</a:t>
            </a:r>
          </a:p>
        </p:txBody>
      </p:sp>
    </p:spTree>
    <p:extLst>
      <p:ext uri="{BB962C8B-B14F-4D97-AF65-F5344CB8AC3E}">
        <p14:creationId xmlns:p14="http://schemas.microsoft.com/office/powerpoint/2010/main" val="198969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Sobre este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Aula 4: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Aprendizado Supervisionado: Classificação por Análise Temporal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explicação básica e intuitiva do algoritmo </a:t>
            </a:r>
            <a:r>
              <a:rPr lang="pt-BR" dirty="0" err="1">
                <a:latin typeface="Alda OT CEV Regular" pitchFamily="50" charset="0"/>
              </a:rPr>
              <a:t>Dynamic</a:t>
            </a:r>
            <a:r>
              <a:rPr lang="pt-BR" dirty="0">
                <a:latin typeface="Alda OT CEV Regular" pitchFamily="50" charset="0"/>
              </a:rPr>
              <a:t> Time </a:t>
            </a:r>
            <a:r>
              <a:rPr lang="pt-BR" dirty="0" err="1">
                <a:latin typeface="Alda OT CEV Regular" pitchFamily="50" charset="0"/>
              </a:rPr>
              <a:t>Warping</a:t>
            </a: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exemplos de uso de análise temporal em contextos artísticos;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exercícios de treinamento e testes de modelos de análise temporal no </a:t>
            </a:r>
            <a:r>
              <a:rPr lang="pt-BR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 e TM, usando Kinect e microfone</a:t>
            </a:r>
          </a:p>
        </p:txBody>
      </p:sp>
    </p:spTree>
    <p:extLst>
      <p:ext uri="{BB962C8B-B14F-4D97-AF65-F5344CB8AC3E}">
        <p14:creationId xmlns:p14="http://schemas.microsoft.com/office/powerpoint/2010/main" val="3072900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análise temporal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21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Classificando uma variação de dados ao longo do tempo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F72F6-A153-468A-9A6B-13DD7FAC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3094807"/>
            <a:ext cx="3629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26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análise temporal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21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Classificando uma variação de dados ao longo do tempo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F72F6-A153-468A-9A6B-13DD7FAC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3094807"/>
            <a:ext cx="3629025" cy="3343275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34A2ED87-C9AA-4672-9DAE-D0B8C562B26F}"/>
              </a:ext>
            </a:extLst>
          </p:cNvPr>
          <p:cNvSpPr/>
          <p:nvPr/>
        </p:nvSpPr>
        <p:spPr>
          <a:xfrm>
            <a:off x="4887157" y="3231470"/>
            <a:ext cx="1411549" cy="1269181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8B8CE"/>
              </a:solidFill>
            </a:endParaRPr>
          </a:p>
        </p:txBody>
      </p:sp>
      <p:pic>
        <p:nvPicPr>
          <p:cNvPr id="8" name="Gráfico 7" descr="Clipe de Papel">
            <a:extLst>
              <a:ext uri="{FF2B5EF4-FFF2-40B4-BE49-F238E27FC236}">
                <a16:creationId xmlns:a16="http://schemas.microsoft.com/office/drawing/2014/main" id="{EDF6772A-F5EC-4F31-AB7E-A6F3CE92F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5731" y="2950992"/>
            <a:ext cx="914400" cy="9144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9ADFAAC-228F-4CCB-94F5-1EDD7066CDAB}"/>
              </a:ext>
            </a:extLst>
          </p:cNvPr>
          <p:cNvSpPr/>
          <p:nvPr/>
        </p:nvSpPr>
        <p:spPr>
          <a:xfrm>
            <a:off x="5298096" y="3231470"/>
            <a:ext cx="179426" cy="447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4CBDBD8-5265-4D07-957A-4338B0AFD4AC}"/>
              </a:ext>
            </a:extLst>
          </p:cNvPr>
          <p:cNvSpPr/>
          <p:nvPr/>
        </p:nvSpPr>
        <p:spPr>
          <a:xfrm>
            <a:off x="5690446" y="3403752"/>
            <a:ext cx="179426" cy="43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99E79D8-94B1-4B42-AFE4-02B7E7AE9F88}"/>
              </a:ext>
            </a:extLst>
          </p:cNvPr>
          <p:cNvSpPr/>
          <p:nvPr/>
        </p:nvSpPr>
        <p:spPr>
          <a:xfrm>
            <a:off x="5330760" y="3678960"/>
            <a:ext cx="421969" cy="159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BDDDD0-8D36-474E-ACDF-A8324CC65104}"/>
              </a:ext>
            </a:extLst>
          </p:cNvPr>
          <p:cNvSpPr/>
          <p:nvPr/>
        </p:nvSpPr>
        <p:spPr>
          <a:xfrm>
            <a:off x="4936050" y="3094807"/>
            <a:ext cx="541472" cy="1366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0E53C43-5779-4A78-B2B6-4D094B73ABDC}"/>
              </a:ext>
            </a:extLst>
          </p:cNvPr>
          <p:cNvSpPr txBox="1"/>
          <p:nvPr/>
        </p:nvSpPr>
        <p:spPr>
          <a:xfrm>
            <a:off x="4926273" y="3765971"/>
            <a:ext cx="1333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8B8CE"/>
                </a:solidFill>
                <a:latin typeface="Botanika" panose="02000506040000020004" pitchFamily="50" charset="0"/>
              </a:rPr>
              <a:t>pincelada vertical</a:t>
            </a:r>
            <a:endParaRPr lang="pt-BR" dirty="0">
              <a:latin typeface="Botanika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29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análise temporal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21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 err="1">
                <a:latin typeface="Alda OT CEV Regular" pitchFamily="50" charset="0"/>
              </a:rPr>
              <a:t>Dynamic</a:t>
            </a:r>
            <a:r>
              <a:rPr lang="pt-BR" dirty="0">
                <a:latin typeface="Alda OT CEV Regular" pitchFamily="50" charset="0"/>
              </a:rPr>
              <a:t> Time </a:t>
            </a:r>
            <a:r>
              <a:rPr lang="pt-BR" dirty="0" err="1">
                <a:latin typeface="Alda OT CEV Regular" pitchFamily="50" charset="0"/>
              </a:rPr>
              <a:t>Warping</a:t>
            </a:r>
            <a:r>
              <a:rPr lang="pt-BR" dirty="0">
                <a:latin typeface="Alda OT CEV Regular" pitchFamily="50" charset="0"/>
              </a:rPr>
              <a:t> (DTW)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2DCA10-ECBA-41CB-8E33-D476431D5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86230"/>
            <a:ext cx="7886700" cy="27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61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análise temporal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21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 err="1">
                <a:latin typeface="Alda OT CEV Regular" pitchFamily="50" charset="0"/>
              </a:rPr>
              <a:t>Dynamic</a:t>
            </a:r>
            <a:r>
              <a:rPr lang="pt-BR" dirty="0">
                <a:latin typeface="Alda OT CEV Regular" pitchFamily="50" charset="0"/>
              </a:rPr>
              <a:t> Time </a:t>
            </a:r>
            <a:r>
              <a:rPr lang="pt-BR" dirty="0" err="1">
                <a:latin typeface="Alda OT CEV Regular" pitchFamily="50" charset="0"/>
              </a:rPr>
              <a:t>Warping</a:t>
            </a:r>
            <a:r>
              <a:rPr lang="pt-BR" dirty="0">
                <a:latin typeface="Alda OT CEV Regular" pitchFamily="50" charset="0"/>
              </a:rPr>
              <a:t> (DTW)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EDD05E-AF29-45B6-AA16-E2902BE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36077"/>
            <a:ext cx="7886700" cy="2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55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análise temporal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211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Exercício: abrir </a:t>
            </a:r>
            <a:r>
              <a:rPr lang="pt-BR" dirty="0" err="1">
                <a:latin typeface="Alda OT CEV Regular" pitchFamily="50" charset="0"/>
              </a:rPr>
              <a:t>teaching_examples</a:t>
            </a:r>
            <a:r>
              <a:rPr lang="pt-BR" dirty="0">
                <a:latin typeface="Alda OT CEV Regular" pitchFamily="50" charset="0"/>
              </a:rPr>
              <a:t>\</a:t>
            </a:r>
            <a:r>
              <a:rPr lang="pt-BR" dirty="0" err="1">
                <a:latin typeface="Alda OT CEV Regular" pitchFamily="50" charset="0"/>
              </a:rPr>
              <a:t>DTW_Mouse_Explorer</a:t>
            </a: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configurar </a:t>
            </a:r>
            <a:r>
              <a:rPr lang="pt-BR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 para 2 inputs, 1 output DTW com 5 gestos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Experimentar treinamentos com diferentes gestos</a:t>
            </a:r>
          </a:p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914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Algoritmos de análise temporal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1C1DEA7-9153-4E8B-A9F4-3292F73B86AF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626F01F-A16F-4037-935A-CA5B6A8D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211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Exercício: baixar e abrir </a:t>
            </a:r>
            <a:r>
              <a:rPr lang="pt-BR" dirty="0" err="1">
                <a:latin typeface="Alda OT CEV Regular" pitchFamily="50" charset="0"/>
              </a:rPr>
              <a:t>MFCCs</a:t>
            </a:r>
            <a:endParaRPr lang="pt-BR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Abrir </a:t>
            </a:r>
            <a:r>
              <a:rPr lang="en-US" sz="2600" dirty="0">
                <a:latin typeface="Alda OT CEV Regular" pitchFamily="50" charset="0"/>
              </a:rPr>
              <a:t>outputs\Processing\Processing_GameExample_1Dtw</a:t>
            </a:r>
            <a:endParaRPr lang="pt-BR" sz="2600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configurar </a:t>
            </a:r>
            <a:r>
              <a:rPr lang="pt-BR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 para 13 inputs, 1 output DTW com 3 gestos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Experimentar treinamentos com diferentes entonações para comandos de “esquerda”, “direita” e “pula”</a:t>
            </a:r>
          </a:p>
          <a:p>
            <a:pPr marL="0" indent="0">
              <a:lnSpc>
                <a:spcPct val="120000"/>
              </a:lnSpc>
              <a:buNone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674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Underfitting</a:t>
            </a:r>
            <a:endParaRPr lang="pt-BR" sz="4000" dirty="0">
              <a:solidFill>
                <a:srgbClr val="28B8CE"/>
              </a:solidFill>
              <a:latin typeface="Botanika SemiBold" panose="02000000000000000000" pitchFamily="50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A7097E7-08CE-4B1C-85FC-17A532EEE358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Condição de um modelo que classifica situações/eventos/estímulos de forma errada.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Nesta condição, o modelo se comporta com falhas de classificação sobre situações que nunca tinha visto em seu treinamento, ou seja, não generaliza corretamente.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Nesta situação, pode ser necessário treinar com mais exemplos, ou modificar o algoritmo classificador.</a:t>
            </a:r>
          </a:p>
          <a:p>
            <a:pPr>
              <a:lnSpc>
                <a:spcPct val="120000"/>
              </a:lnSpc>
              <a:buFontTx/>
              <a:buChar char="-"/>
            </a:pP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853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Underfitting</a:t>
            </a:r>
            <a:endParaRPr lang="pt-BR" sz="4000" dirty="0">
              <a:solidFill>
                <a:srgbClr val="28B8CE"/>
              </a:solidFill>
              <a:latin typeface="Botanika SemiBold" panose="02000000000000000000" pitchFamily="50" charset="0"/>
            </a:endParaRPr>
          </a:p>
        </p:txBody>
      </p:sp>
      <p:pic>
        <p:nvPicPr>
          <p:cNvPr id="3074" name="Picture 2" descr="A imagem pode conter: 2 pessoas, meme e texto">
            <a:extLst>
              <a:ext uri="{FF2B5EF4-FFF2-40B4-BE49-F238E27FC236}">
                <a16:creationId xmlns:a16="http://schemas.microsoft.com/office/drawing/2014/main" id="{3029A8BC-759A-4BF8-AAE4-177DB948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875685"/>
            <a:ext cx="64770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51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Overfitting</a:t>
            </a:r>
            <a:endParaRPr lang="pt-BR" sz="4000" dirty="0">
              <a:solidFill>
                <a:srgbClr val="28B8CE"/>
              </a:solidFill>
              <a:latin typeface="Botanika SemiBold" panose="02000000000000000000" pitchFamily="50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8B6BE1F-D236-46BD-AED9-2F275FC786F7}"/>
              </a:ext>
            </a:extLst>
          </p:cNvPr>
          <p:cNvSpPr txBox="1">
            <a:spLocks/>
          </p:cNvSpPr>
          <p:nvPr/>
        </p:nvSpPr>
        <p:spPr>
          <a:xfrm>
            <a:off x="628650" y="1560775"/>
            <a:ext cx="7886700" cy="47423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Condição de um modelo que especializou tanto seu treinamento, que não é mais capaz de generalizar adequadamente.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Nesta condição, o modelo costuma não responder, ou responder raramente. Geralmente fica parado em um mesmo rótulo.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Para resolver, pode ser necessário trocar o algoritmo de treinamento e repetir o processo, ou remover registros do </a:t>
            </a:r>
            <a:r>
              <a:rPr lang="pt-BR" i="1" dirty="0" err="1">
                <a:latin typeface="Alda OT CEV Regular" pitchFamily="50" charset="0"/>
              </a:rPr>
              <a:t>dataset</a:t>
            </a:r>
            <a:r>
              <a:rPr lang="pt-BR" dirty="0">
                <a:latin typeface="Alda OT CEV Regular" pitchFamily="50" charset="0"/>
              </a:rPr>
              <a:t> de treinamento (ou começar tudo de novo)</a:t>
            </a:r>
          </a:p>
        </p:txBody>
      </p:sp>
    </p:spTree>
    <p:extLst>
      <p:ext uri="{BB962C8B-B14F-4D97-AF65-F5344CB8AC3E}">
        <p14:creationId xmlns:p14="http://schemas.microsoft.com/office/powerpoint/2010/main" val="3713171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solidFill>
                  <a:srgbClr val="28B8CE"/>
                </a:solidFill>
                <a:latin typeface="Botanika SemiBold" panose="02000000000000000000" pitchFamily="50" charset="0"/>
              </a:rPr>
              <a:t>Wekinator</a:t>
            </a:r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 na prática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Não é um software que usa tecnologias avançadas</a:t>
            </a:r>
          </a:p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É difícil controlar os resultados: exige prática, identificação de variáveis/ruídos e boas apostas</a:t>
            </a:r>
          </a:p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É melhor utilizado em ambientes controlados, com variáveis previsíveis, livres de ruídos</a:t>
            </a:r>
          </a:p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É melhor aproveitado com sensores mais sofisticados, físicos ou virtuais (ex. Kinect, Face Tracking)</a:t>
            </a:r>
          </a:p>
        </p:txBody>
      </p:sp>
    </p:spTree>
    <p:extLst>
      <p:ext uri="{BB962C8B-B14F-4D97-AF65-F5344CB8AC3E}">
        <p14:creationId xmlns:p14="http://schemas.microsoft.com/office/powerpoint/2010/main" val="35439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Sobre este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Aula 5: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apresentação do software </a:t>
            </a:r>
            <a:r>
              <a:rPr lang="pt-BR" dirty="0" err="1">
                <a:latin typeface="Alda OT CEV Regular" pitchFamily="50" charset="0"/>
              </a:rPr>
              <a:t>Processing</a:t>
            </a:r>
            <a:r>
              <a:rPr lang="pt-BR" dirty="0">
                <a:latin typeface="Alda OT CEV Regular" pitchFamily="50" charset="0"/>
              </a:rPr>
              <a:t>, uso de código livre, importação de bibliotecas, compilação e execução de programas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apresentação do protocolo Open </a:t>
            </a:r>
            <a:r>
              <a:rPr lang="pt-BR" dirty="0" err="1">
                <a:latin typeface="Alda OT CEV Regular" pitchFamily="50" charset="0"/>
              </a:rPr>
              <a:t>Sound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Control</a:t>
            </a:r>
            <a:r>
              <a:rPr lang="pt-BR" dirty="0">
                <a:latin typeface="Alda OT CEV Regular" pitchFamily="50" charset="0"/>
              </a:rPr>
              <a:t> (OSC)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exercícios de manipulação básica de código OSC em </a:t>
            </a:r>
            <a:r>
              <a:rPr lang="pt-BR" dirty="0" err="1">
                <a:latin typeface="Alda OT CEV Regular" pitchFamily="50" charset="0"/>
              </a:rPr>
              <a:t>Processing</a:t>
            </a:r>
            <a:r>
              <a:rPr lang="pt-BR" dirty="0">
                <a:latin typeface="Alda OT CEV Regular" pitchFamily="50" charset="0"/>
              </a:rPr>
              <a:t> para uso modular com </a:t>
            </a:r>
            <a:r>
              <a:rPr lang="pt-BR" dirty="0" err="1">
                <a:latin typeface="Alda OT CEV Regular" pitchFamily="50" charset="0"/>
              </a:rPr>
              <a:t>Wekinator</a:t>
            </a: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79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Exercícios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Explorar os módulos de input e output do </a:t>
            </a:r>
            <a:r>
              <a:rPr lang="pt-BR" dirty="0" err="1">
                <a:latin typeface="Alda OT CEV Regular" pitchFamily="50" charset="0"/>
              </a:rPr>
              <a:t>Wekinator</a:t>
            </a:r>
            <a:endParaRPr lang="pt-BR" dirty="0">
              <a:latin typeface="Alda OT CEV Regular" pitchFamily="50" charset="0"/>
            </a:endParaRPr>
          </a:p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Ganhar prática com a definição de portas, inputs e outputs</a:t>
            </a:r>
          </a:p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Ganhar prática em pensar o </a:t>
            </a:r>
            <a:r>
              <a:rPr lang="pt-BR" i="1" dirty="0" err="1">
                <a:latin typeface="Alda OT CEV Regular" pitchFamily="50" charset="0"/>
              </a:rPr>
              <a:t>dataset</a:t>
            </a:r>
            <a:r>
              <a:rPr lang="pt-BR" dirty="0">
                <a:latin typeface="Alda OT CEV Regular" pitchFamily="50" charset="0"/>
              </a:rPr>
              <a:t> e treinar a 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345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Perguntas? É possível fazer X?</a:t>
            </a:r>
          </a:p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Geração coletiva de ideias</a:t>
            </a:r>
          </a:p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Pensar em outputs (podemos customizar para semana que vem)</a:t>
            </a:r>
          </a:p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Projeto individual ou em grupo</a:t>
            </a:r>
          </a:p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Sugestões: controlar algo com expressões faciais, com coreografias, ou com voz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8703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Extras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Assistir a </a:t>
            </a:r>
            <a:r>
              <a:rPr lang="pt-BR" dirty="0" err="1">
                <a:latin typeface="Alda OT CEV Regular" pitchFamily="50" charset="0"/>
              </a:rPr>
              <a:t>Fei</a:t>
            </a:r>
            <a:r>
              <a:rPr lang="pt-BR" dirty="0">
                <a:latin typeface="Alda OT CEV Regular" pitchFamily="50" charset="0"/>
              </a:rPr>
              <a:t> </a:t>
            </a:r>
            <a:r>
              <a:rPr lang="pt-BR" dirty="0" err="1">
                <a:latin typeface="Alda OT CEV Regular" pitchFamily="50" charset="0"/>
              </a:rPr>
              <a:t>Fei</a:t>
            </a:r>
            <a:r>
              <a:rPr lang="pt-BR" dirty="0">
                <a:latin typeface="Alda OT CEV Regular" pitchFamily="50" charset="0"/>
              </a:rPr>
              <a:t> Li</a:t>
            </a:r>
          </a:p>
          <a:p>
            <a:pPr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Explicação mais detalhada sobre </a:t>
            </a:r>
            <a:r>
              <a:rPr lang="pt-BR" dirty="0" err="1">
                <a:latin typeface="Alda OT CEV Regular" pitchFamily="50" charset="0"/>
              </a:rPr>
              <a:t>Deep</a:t>
            </a:r>
            <a:r>
              <a:rPr lang="pt-BR" dirty="0">
                <a:latin typeface="Alda OT CEV Regular" pitchFamily="50" charset="0"/>
              </a:rPr>
              <a:t> Learning</a:t>
            </a:r>
          </a:p>
          <a:p>
            <a:pPr>
              <a:buFontTx/>
              <a:buChar char="-"/>
            </a:pPr>
            <a:r>
              <a:rPr lang="pt-BR" dirty="0" err="1">
                <a:latin typeface="Alda OT CEV Regular" pitchFamily="50" charset="0"/>
                <a:hlinkClick r:id="rId2"/>
              </a:rPr>
              <a:t>Spectre</a:t>
            </a:r>
            <a:r>
              <a:rPr lang="pt-BR" dirty="0">
                <a:latin typeface="Alda OT CEV Regular" pitchFamily="50" charset="0"/>
                <a:hlinkClick r:id="rId2"/>
              </a:rPr>
              <a:t>, Bill Posters</a:t>
            </a:r>
            <a:endParaRPr lang="pt-BR" dirty="0">
              <a:latin typeface="Alda OT CEV Regular" pitchFamily="50" charset="0"/>
            </a:endParaRPr>
          </a:p>
          <a:p>
            <a:pPr>
              <a:buFontTx/>
              <a:buChar char="-"/>
            </a:pPr>
            <a:r>
              <a:rPr lang="pt-BR" dirty="0" err="1">
                <a:latin typeface="Alda OT CEV Regular" pitchFamily="50" charset="0"/>
                <a:hlinkClick r:id="rId3"/>
              </a:rPr>
              <a:t>Deep</a:t>
            </a:r>
            <a:r>
              <a:rPr lang="pt-BR" dirty="0">
                <a:latin typeface="Alda OT CEV Regular" pitchFamily="50" charset="0"/>
                <a:hlinkClick r:id="rId3"/>
              </a:rPr>
              <a:t> </a:t>
            </a:r>
            <a:r>
              <a:rPr lang="pt-BR" dirty="0" err="1">
                <a:latin typeface="Alda OT CEV Regular" pitchFamily="50" charset="0"/>
                <a:hlinkClick r:id="rId3"/>
              </a:rPr>
              <a:t>Meditations</a:t>
            </a:r>
            <a:r>
              <a:rPr lang="pt-BR" dirty="0">
                <a:latin typeface="Alda OT CEV Regular" pitchFamily="50" charset="0"/>
                <a:hlinkClick r:id="rId3"/>
              </a:rPr>
              <a:t>, </a:t>
            </a:r>
            <a:r>
              <a:rPr lang="pt-BR" dirty="0" err="1">
                <a:latin typeface="Alda OT CEV Regular" pitchFamily="50" charset="0"/>
                <a:hlinkClick r:id="rId3"/>
              </a:rPr>
              <a:t>Memo</a:t>
            </a:r>
            <a:r>
              <a:rPr lang="pt-BR" dirty="0">
                <a:latin typeface="Alda OT CEV Regular" pitchFamily="50" charset="0"/>
                <a:hlinkClick r:id="rId3"/>
              </a:rPr>
              <a:t> </a:t>
            </a:r>
            <a:r>
              <a:rPr lang="pt-BR" dirty="0" err="1">
                <a:latin typeface="Alda OT CEV Regular" pitchFamily="50" charset="0"/>
                <a:hlinkClick r:id="rId3"/>
              </a:rPr>
              <a:t>Akten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0993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err="1">
                <a:latin typeface="Alda OT CEV Regular" pitchFamily="50" charset="0"/>
              </a:rPr>
              <a:t>Curso</a:t>
            </a:r>
            <a:r>
              <a:rPr lang="en-US" dirty="0">
                <a:latin typeface="Alda OT CEV Regular" pitchFamily="50" charset="0"/>
              </a:rPr>
              <a:t> Machine Learning for Musicians and Artists - Rebecca </a:t>
            </a:r>
            <a:r>
              <a:rPr lang="en-US" dirty="0" err="1">
                <a:latin typeface="Alda OT CEV Regular" pitchFamily="50" charset="0"/>
              </a:rPr>
              <a:t>Fiebrink</a:t>
            </a:r>
            <a:r>
              <a:rPr lang="en-US" dirty="0">
                <a:latin typeface="Alda OT CEV Regular" pitchFamily="50" charset="0"/>
              </a:rPr>
              <a:t> – </a:t>
            </a:r>
            <a:r>
              <a:rPr lang="en-US" dirty="0" err="1">
                <a:latin typeface="Alda OT CEV Regular" pitchFamily="50" charset="0"/>
              </a:rPr>
              <a:t>Kadenze</a:t>
            </a:r>
            <a:r>
              <a:rPr lang="en-US" dirty="0">
                <a:latin typeface="Alda OT CEV Regular" pitchFamily="50" charset="0"/>
              </a:rPr>
              <a:t>: </a:t>
            </a:r>
            <a:r>
              <a:rPr lang="en-US" dirty="0">
                <a:latin typeface="Alda OT CEV Regular" pitchFamily="50" charset="0"/>
                <a:hlinkClick r:id="rId2"/>
              </a:rPr>
              <a:t>http://kadenze.com/courses/machine-learning-for-musicians-and-artists-v/</a:t>
            </a:r>
            <a:endParaRPr lang="en-US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lda OT CEV Regular" pitchFamily="50" charset="0"/>
              </a:rPr>
              <a:t>FIEBRINK, Rebecca. </a:t>
            </a:r>
            <a:r>
              <a:rPr lang="en-US" b="1" dirty="0">
                <a:latin typeface="Alda OT CEV Regular" pitchFamily="50" charset="0"/>
              </a:rPr>
              <a:t>Stanford Seminar - Machine Learning for Creativity, Interaction, and Inclusion </a:t>
            </a:r>
            <a:r>
              <a:rPr lang="en-US" dirty="0">
                <a:latin typeface="Alda OT CEV Regular" pitchFamily="50" charset="0"/>
                <a:hlinkClick r:id="rId3"/>
              </a:rPr>
              <a:t>https://www.youtube.com/watch?v=9e3TGcAFHx0</a:t>
            </a:r>
            <a:endParaRPr lang="en-US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lda OT CEV Regular" pitchFamily="50" charset="0"/>
              </a:rPr>
              <a:t>GOODFELLOW, Ian; POUGET-ABADIE, Jean; MIRZA, Mehdi; XU, Bing; WARDE-FARLEY, David; OZAIRY, </a:t>
            </a:r>
            <a:r>
              <a:rPr lang="en-US" dirty="0" err="1">
                <a:latin typeface="Alda OT CEV Regular" pitchFamily="50" charset="0"/>
              </a:rPr>
              <a:t>Sherjil</a:t>
            </a:r>
            <a:r>
              <a:rPr lang="en-US" dirty="0">
                <a:latin typeface="Alda OT CEV Regular" pitchFamily="50" charset="0"/>
              </a:rPr>
              <a:t>; COURVILLE, Aaron; BENGIO, </a:t>
            </a:r>
            <a:r>
              <a:rPr lang="en-US" dirty="0" err="1">
                <a:latin typeface="Alda OT CEV Regular" pitchFamily="50" charset="0"/>
              </a:rPr>
              <a:t>Yoshua</a:t>
            </a:r>
            <a:r>
              <a:rPr lang="en-US" dirty="0">
                <a:latin typeface="Alda OT CEV Regular" pitchFamily="50" charset="0"/>
              </a:rPr>
              <a:t>. </a:t>
            </a:r>
            <a:r>
              <a:rPr lang="en-US" b="1" dirty="0">
                <a:latin typeface="Alda OT CEV Regular" pitchFamily="50" charset="0"/>
              </a:rPr>
              <a:t>Generative Adversarial Nets</a:t>
            </a:r>
            <a:r>
              <a:rPr lang="en-US" dirty="0">
                <a:latin typeface="Alda OT CEV Regular" pitchFamily="50" charset="0"/>
              </a:rPr>
              <a:t>. 2014. </a:t>
            </a:r>
            <a:r>
              <a:rPr lang="en-US" dirty="0" err="1">
                <a:latin typeface="Alda OT CEV Regular" pitchFamily="50" charset="0"/>
              </a:rPr>
              <a:t>Disponível</a:t>
            </a:r>
            <a:r>
              <a:rPr lang="en-US" dirty="0">
                <a:latin typeface="Alda OT CEV Regular" pitchFamily="50" charset="0"/>
              </a:rPr>
              <a:t> </a:t>
            </a:r>
            <a:r>
              <a:rPr lang="en-US" dirty="0" err="1">
                <a:latin typeface="Alda OT CEV Regular" pitchFamily="50" charset="0"/>
              </a:rPr>
              <a:t>em</a:t>
            </a:r>
            <a:r>
              <a:rPr lang="en-US" dirty="0">
                <a:latin typeface="Alda OT CEV Regular" pitchFamily="50" charset="0"/>
              </a:rPr>
              <a:t> &lt;https://arxiv.org/abs/1406.2661v1&gt; </a:t>
            </a:r>
            <a:r>
              <a:rPr lang="en-US" dirty="0" err="1">
                <a:latin typeface="Alda OT CEV Regular" pitchFamily="50" charset="0"/>
              </a:rPr>
              <a:t>Acesso</a:t>
            </a:r>
            <a:r>
              <a:rPr lang="en-US" dirty="0">
                <a:latin typeface="Alda OT CEV Regular" pitchFamily="50" charset="0"/>
              </a:rPr>
              <a:t> </a:t>
            </a:r>
            <a:r>
              <a:rPr lang="en-US" dirty="0" err="1">
                <a:latin typeface="Alda OT CEV Regular" pitchFamily="50" charset="0"/>
              </a:rPr>
              <a:t>em</a:t>
            </a:r>
            <a:r>
              <a:rPr lang="en-US" dirty="0">
                <a:latin typeface="Alda OT CEV Regular" pitchFamily="50" charset="0"/>
              </a:rPr>
              <a:t> </a:t>
            </a:r>
            <a:r>
              <a:rPr lang="en-US" dirty="0" err="1">
                <a:latin typeface="Alda OT CEV Regular" pitchFamily="50" charset="0"/>
              </a:rPr>
              <a:t>abril</a:t>
            </a:r>
            <a:r>
              <a:rPr lang="en-US" dirty="0">
                <a:latin typeface="Alda OT CEV Regular" pitchFamily="50" charset="0"/>
              </a:rPr>
              <a:t> de 2019.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lda OT CEV Regular" pitchFamily="50" charset="0"/>
              </a:rPr>
              <a:t>GOODFELLOW, Ian; BENGIO, </a:t>
            </a:r>
            <a:r>
              <a:rPr lang="en-US" dirty="0" err="1">
                <a:latin typeface="Alda OT CEV Regular" pitchFamily="50" charset="0"/>
              </a:rPr>
              <a:t>Yoshua</a:t>
            </a:r>
            <a:r>
              <a:rPr lang="en-US" dirty="0">
                <a:latin typeface="Alda OT CEV Regular" pitchFamily="50" charset="0"/>
              </a:rPr>
              <a:t>. </a:t>
            </a:r>
            <a:r>
              <a:rPr lang="en-US" b="1" dirty="0">
                <a:latin typeface="Alda OT CEV Regular" pitchFamily="50" charset="0"/>
              </a:rPr>
              <a:t>Deep Learning</a:t>
            </a:r>
            <a:r>
              <a:rPr lang="en-US" dirty="0">
                <a:latin typeface="Alda OT CEV Regular" pitchFamily="50" charset="0"/>
              </a:rPr>
              <a:t>. Massachusetts: The MIT Press, 2016.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lda OT CEV Regular" pitchFamily="50" charset="0"/>
              </a:rPr>
              <a:t>MOHRI, </a:t>
            </a:r>
            <a:r>
              <a:rPr lang="en-US" dirty="0" err="1">
                <a:latin typeface="Alda OT CEV Regular" pitchFamily="50" charset="0"/>
              </a:rPr>
              <a:t>Mehryar</a:t>
            </a:r>
            <a:r>
              <a:rPr lang="en-US" dirty="0">
                <a:latin typeface="Alda OT CEV Regular" pitchFamily="50" charset="0"/>
              </a:rPr>
              <a:t>; ROSTAMIZADEH, Afshin; TALWALKAR, </a:t>
            </a:r>
            <a:r>
              <a:rPr lang="en-US" dirty="0" err="1">
                <a:latin typeface="Alda OT CEV Regular" pitchFamily="50" charset="0"/>
              </a:rPr>
              <a:t>Ameet</a:t>
            </a:r>
            <a:r>
              <a:rPr lang="en-US" dirty="0">
                <a:latin typeface="Alda OT CEV Regular" pitchFamily="50" charset="0"/>
              </a:rPr>
              <a:t>. </a:t>
            </a:r>
            <a:r>
              <a:rPr lang="en-US" b="1" dirty="0">
                <a:latin typeface="Alda OT CEV Regular" pitchFamily="50" charset="0"/>
              </a:rPr>
              <a:t>Foundations of Machine Learning</a:t>
            </a:r>
            <a:r>
              <a:rPr lang="en-US" dirty="0">
                <a:latin typeface="Alda OT CEV Regular" pitchFamily="50" charset="0"/>
              </a:rPr>
              <a:t>. 2ª ed. Massachusetts: MIT Press, 2018.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Alda OT CEV Regular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lda OT CEV Regular" pitchFamily="50" charset="0"/>
              </a:rPr>
              <a:t>RUSSELL, Stuart J.; NORVIG, Peter. </a:t>
            </a:r>
            <a:r>
              <a:rPr lang="en-US" b="1" dirty="0">
                <a:latin typeface="Alda OT CEV Regular" pitchFamily="50" charset="0"/>
              </a:rPr>
              <a:t>Artificial intelligence: a modern approach</a:t>
            </a:r>
            <a:r>
              <a:rPr lang="en-US" dirty="0">
                <a:latin typeface="Alda OT CEV Regular" pitchFamily="50" charset="0"/>
              </a:rPr>
              <a:t>. 3 ed. Nova Jersey: Prentice-Hall, 2010.</a:t>
            </a: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63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Sobre este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Aula 6: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dificuldades típicas de um processo de treinamento (ruídos, falta de exemplos, falsos positivos)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diagnóstico de estados de </a:t>
            </a:r>
            <a:r>
              <a:rPr lang="pt-BR" dirty="0" err="1">
                <a:latin typeface="Alda OT CEV Regular" pitchFamily="50" charset="0"/>
              </a:rPr>
              <a:t>underfit</a:t>
            </a:r>
            <a:r>
              <a:rPr lang="pt-BR" dirty="0">
                <a:latin typeface="Alda OT CEV Regular" pitchFamily="50" charset="0"/>
              </a:rPr>
              <a:t> e </a:t>
            </a:r>
            <a:r>
              <a:rPr lang="pt-BR" dirty="0" err="1">
                <a:latin typeface="Alda OT CEV Regular" pitchFamily="50" charset="0"/>
              </a:rPr>
              <a:t>overfit</a:t>
            </a: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eficiência de aprendizado por controle de ambiente e parametrização de eventos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apresentação </a:t>
            </a:r>
            <a:r>
              <a:rPr lang="pt-BR" dirty="0" err="1">
                <a:latin typeface="Alda OT CEV Regular" pitchFamily="50" charset="0"/>
              </a:rPr>
              <a:t>WekInputHelper</a:t>
            </a:r>
            <a:r>
              <a:rPr lang="pt-BR" dirty="0">
                <a:latin typeface="Alda OT CEV Regular" pitchFamily="50" charset="0"/>
              </a:rPr>
              <a:t> (módulo de controle e filtragem de dados de entrada para o </a:t>
            </a:r>
            <a:r>
              <a:rPr lang="pt-BR" dirty="0" err="1">
                <a:latin typeface="Alda OT CEV Regular" pitchFamily="50" charset="0"/>
              </a:rPr>
              <a:t>Wekinator</a:t>
            </a:r>
            <a:r>
              <a:rPr lang="pt-BR" dirty="0">
                <a:latin typeface="Alda OT CEV Regular" pitchFamily="50" charset="0"/>
              </a:rPr>
              <a:t>)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exercícios com modelagem e filtragem de dados</a:t>
            </a:r>
          </a:p>
        </p:txBody>
      </p:sp>
    </p:spTree>
    <p:extLst>
      <p:ext uri="{BB962C8B-B14F-4D97-AF65-F5344CB8AC3E}">
        <p14:creationId xmlns:p14="http://schemas.microsoft.com/office/powerpoint/2010/main" val="351990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B5A6-59F0-4E0D-A1C3-8A2275C3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28B8CE"/>
                </a:solidFill>
                <a:latin typeface="Botanika SemiBold" panose="02000000000000000000" pitchFamily="50" charset="0"/>
              </a:rPr>
              <a:t>Sobre este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6EC42-D597-42A4-9919-476F9E21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latin typeface="Alda OT CEV Regular" pitchFamily="50" charset="0"/>
              </a:rPr>
              <a:t>Aulas 7 e 8: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Redes Neurais e </a:t>
            </a:r>
            <a:r>
              <a:rPr lang="pt-BR" dirty="0" err="1">
                <a:latin typeface="Alda OT CEV Regular" pitchFamily="50" charset="0"/>
              </a:rPr>
              <a:t>Deep</a:t>
            </a:r>
            <a:r>
              <a:rPr lang="pt-BR" dirty="0">
                <a:latin typeface="Alda OT CEV Regular" pitchFamily="50" charset="0"/>
              </a:rPr>
              <a:t> Learning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Apresentação das ferramentas ML5, </a:t>
            </a:r>
            <a:r>
              <a:rPr lang="pt-BR" dirty="0" err="1">
                <a:latin typeface="Alda OT CEV Regular" pitchFamily="50" charset="0"/>
              </a:rPr>
              <a:t>Playform</a:t>
            </a:r>
            <a:r>
              <a:rPr lang="pt-BR" dirty="0">
                <a:latin typeface="Alda OT CEV Regular" pitchFamily="50" charset="0"/>
              </a:rPr>
              <a:t>, e </a:t>
            </a:r>
            <a:r>
              <a:rPr lang="pt-BR" dirty="0" err="1">
                <a:latin typeface="Alda OT CEV Regular" pitchFamily="50" charset="0"/>
              </a:rPr>
              <a:t>RunwayML</a:t>
            </a: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Técnicas de Imagem: Transferência de Estilo, </a:t>
            </a:r>
            <a:r>
              <a:rPr lang="pt-BR" dirty="0" err="1">
                <a:latin typeface="Alda OT CEV Regular" pitchFamily="50" charset="0"/>
              </a:rPr>
              <a:t>Deep</a:t>
            </a:r>
            <a:r>
              <a:rPr lang="pt-BR" dirty="0">
                <a:latin typeface="Alda OT CEV Regular" pitchFamily="50" charset="0"/>
              </a:rPr>
              <a:t> Dream, Segmentação de Imagem, Detecção e Rastreamento Facial, Pix2Pix, </a:t>
            </a:r>
            <a:r>
              <a:rPr lang="pt-BR" dirty="0" err="1">
                <a:latin typeface="Alda OT CEV Regular" pitchFamily="50" charset="0"/>
              </a:rPr>
              <a:t>Generative</a:t>
            </a:r>
            <a:r>
              <a:rPr lang="pt-BR" dirty="0">
                <a:latin typeface="Alda OT CEV Regular" pitchFamily="50" charset="0"/>
              </a:rPr>
              <a:t> Adversarial Networks (</a:t>
            </a:r>
            <a:r>
              <a:rPr lang="pt-BR" dirty="0" err="1">
                <a:latin typeface="Alda OT CEV Regular" pitchFamily="50" charset="0"/>
              </a:rPr>
              <a:t>GANs</a:t>
            </a:r>
            <a:r>
              <a:rPr lang="pt-BR" dirty="0">
                <a:latin typeface="Alda OT CEV Regular" pitchFamily="50" charset="0"/>
              </a:rPr>
              <a:t>), Detecção de Objetos, </a:t>
            </a:r>
            <a:r>
              <a:rPr lang="pt-BR" dirty="0" err="1">
                <a:latin typeface="Alda OT CEV Regular" pitchFamily="50" charset="0"/>
              </a:rPr>
              <a:t>Upsampling</a:t>
            </a:r>
            <a:endParaRPr lang="pt-BR" dirty="0">
              <a:latin typeface="Alda OT CEV Regular" pitchFamily="50" charset="0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Técnicas de Som: Detecção de Som, Detecção de Tom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Técnicas de Texto: Redes Neurais Recorrentes, </a:t>
            </a:r>
            <a:r>
              <a:rPr lang="pt-BR" dirty="0" err="1">
                <a:latin typeface="Alda OT CEV Regular" pitchFamily="50" charset="0"/>
              </a:rPr>
              <a:t>Sentiment</a:t>
            </a:r>
            <a:r>
              <a:rPr lang="pt-BR" dirty="0">
                <a:latin typeface="Alda OT CEV Regular" pitchFamily="50" charset="0"/>
              </a:rPr>
              <a:t>, Word2Vec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pt-BR" dirty="0">
                <a:latin typeface="Alda OT CEV Regular" pitchFamily="50" charset="0"/>
              </a:rPr>
              <a:t>exercícios com ML5, </a:t>
            </a:r>
            <a:r>
              <a:rPr lang="pt-BR" dirty="0" err="1">
                <a:latin typeface="Alda OT CEV Regular" pitchFamily="50" charset="0"/>
              </a:rPr>
              <a:t>Playform</a:t>
            </a:r>
            <a:r>
              <a:rPr lang="pt-BR" dirty="0">
                <a:latin typeface="Alda OT CEV Regular" pitchFamily="50" charset="0"/>
              </a:rPr>
              <a:t> e </a:t>
            </a:r>
            <a:r>
              <a:rPr lang="pt-BR" dirty="0" err="1">
                <a:latin typeface="Alda OT CEV Regular" pitchFamily="50" charset="0"/>
              </a:rPr>
              <a:t>RunwayML</a:t>
            </a:r>
            <a:endParaRPr lang="pt-BR" dirty="0">
              <a:latin typeface="Alda OT CEV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062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7599</TotalTime>
  <Words>2765</Words>
  <Application>Microsoft Office PowerPoint</Application>
  <PresentationFormat>Apresentação na tela (4:3)</PresentationFormat>
  <Paragraphs>329</Paragraphs>
  <Slides>73</Slides>
  <Notes>0</Notes>
  <HiddenSlides>0</HiddenSlides>
  <MMClips>2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73</vt:i4>
      </vt:variant>
    </vt:vector>
  </HeadingPairs>
  <TitlesOfParts>
    <vt:vector size="81" baseType="lpstr">
      <vt:lpstr>Alda OT CEV Regular</vt:lpstr>
      <vt:lpstr>Arial</vt:lpstr>
      <vt:lpstr>Botanika</vt:lpstr>
      <vt:lpstr>Botanika Mono</vt:lpstr>
      <vt:lpstr>Botanika SemiBold</vt:lpstr>
      <vt:lpstr>Calibri</vt:lpstr>
      <vt:lpstr>Calibri Light</vt:lpstr>
      <vt:lpstr>Tema do Office</vt:lpstr>
      <vt:lpstr>Machine Learning  para Artistas</vt:lpstr>
      <vt:lpstr>Sobre este curso</vt:lpstr>
      <vt:lpstr>Sobre este curso</vt:lpstr>
      <vt:lpstr>Sobre este curso</vt:lpstr>
      <vt:lpstr>Sobre este curso</vt:lpstr>
      <vt:lpstr>Sobre este curso</vt:lpstr>
      <vt:lpstr>Sobre este curso</vt:lpstr>
      <vt:lpstr>Sobre este curso</vt:lpstr>
      <vt:lpstr>Sobre este curso</vt:lpstr>
      <vt:lpstr>Sobre este curso</vt:lpstr>
      <vt:lpstr>Motivação</vt:lpstr>
      <vt:lpstr>Motivação</vt:lpstr>
      <vt:lpstr>Motivação</vt:lpstr>
      <vt:lpstr>Motivação</vt:lpstr>
      <vt:lpstr>Motivação</vt:lpstr>
      <vt:lpstr>Motivação</vt:lpstr>
      <vt:lpstr>Motivação</vt:lpstr>
      <vt:lpstr>Motivação</vt:lpstr>
      <vt:lpstr>Pequeno Manifesto</vt:lpstr>
      <vt:lpstr>O que é Inteligência Artificial</vt:lpstr>
      <vt:lpstr>Agente Inteligente</vt:lpstr>
      <vt:lpstr>IA, Machine Learning, Deep Learning</vt:lpstr>
      <vt:lpstr>O que é Inteligência Artificial</vt:lpstr>
      <vt:lpstr>O que é Machine Learning</vt:lpstr>
      <vt:lpstr>O que não é Machine Learning</vt:lpstr>
      <vt:lpstr>O que é Machine Learning</vt:lpstr>
      <vt:lpstr>Wekinator e Google Teacheable Machine</vt:lpstr>
      <vt:lpstr>Abordagens de aprendizado</vt:lpstr>
      <vt:lpstr>Tipos de aprendizado</vt:lpstr>
      <vt:lpstr>Tipos de aprendizado</vt:lpstr>
      <vt:lpstr>Tipos de aprendizado</vt:lpstr>
      <vt:lpstr>Processo de Machine Learning</vt:lpstr>
      <vt:lpstr>Wekinator</vt:lpstr>
      <vt:lpstr>Wekinator</vt:lpstr>
      <vt:lpstr>Wekinator</vt:lpstr>
      <vt:lpstr>Wekinator</vt:lpstr>
      <vt:lpstr>Algoritmos de aprendizado supervisionado</vt:lpstr>
      <vt:lpstr>Algoritmos de classificação</vt:lpstr>
      <vt:lpstr>Algoritmos de classificação</vt:lpstr>
      <vt:lpstr>Algoritmos de classificação</vt:lpstr>
      <vt:lpstr>Algoritmos de classificação</vt:lpstr>
      <vt:lpstr>Algoritmos de classificação</vt:lpstr>
      <vt:lpstr>Algoritmos de classificação</vt:lpstr>
      <vt:lpstr>Algoritmos de classificação</vt:lpstr>
      <vt:lpstr>Algoritmos de classificação</vt:lpstr>
      <vt:lpstr>Algoritmos de regressão</vt:lpstr>
      <vt:lpstr>Algoritmos de regressão</vt:lpstr>
      <vt:lpstr>Algoritmos de regressão</vt:lpstr>
      <vt:lpstr>Algoritmos de regressão</vt:lpstr>
      <vt:lpstr>Algoritmos de regressão</vt:lpstr>
      <vt:lpstr>Algoritmos de regressão</vt:lpstr>
      <vt:lpstr>Algoritmos de regressão</vt:lpstr>
      <vt:lpstr>Algoritmos de regressão</vt:lpstr>
      <vt:lpstr>Algoritmos de regressão</vt:lpstr>
      <vt:lpstr>Algoritmos de regressão</vt:lpstr>
      <vt:lpstr>Algoritmos de regressão</vt:lpstr>
      <vt:lpstr>Algoritmos de regressão</vt:lpstr>
      <vt:lpstr>Algoritmos de regressão</vt:lpstr>
      <vt:lpstr>Algoritmos de regressão</vt:lpstr>
      <vt:lpstr>Algoritmos de análise temporal</vt:lpstr>
      <vt:lpstr>Algoritmos de análise temporal</vt:lpstr>
      <vt:lpstr>Algoritmos de análise temporal</vt:lpstr>
      <vt:lpstr>Algoritmos de análise temporal</vt:lpstr>
      <vt:lpstr>Algoritmos de análise temporal</vt:lpstr>
      <vt:lpstr>Algoritmos de análise temporal</vt:lpstr>
      <vt:lpstr>Underfitting</vt:lpstr>
      <vt:lpstr>Underfitting</vt:lpstr>
      <vt:lpstr>Overfitting</vt:lpstr>
      <vt:lpstr>Wekinator na prática</vt:lpstr>
      <vt:lpstr>Exercícios</vt:lpstr>
      <vt:lpstr>Projeto</vt:lpstr>
      <vt:lpstr>Extras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para Artistas</dc:title>
  <dc:creator>Sergio Venancio</dc:creator>
  <cp:lastModifiedBy>Sergio Venancio</cp:lastModifiedBy>
  <cp:revision>131</cp:revision>
  <dcterms:created xsi:type="dcterms:W3CDTF">2019-09-17T02:10:39Z</dcterms:created>
  <dcterms:modified xsi:type="dcterms:W3CDTF">2020-03-11T15:44:59Z</dcterms:modified>
</cp:coreProperties>
</file>